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5.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9.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30.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1.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3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7.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8.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39.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40.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41.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handoutMasterIdLst>
    <p:handoutMasterId r:id="rId46"/>
  </p:handoutMasterIdLst>
  <p:sldIdLst>
    <p:sldId id="453" r:id="rId2"/>
    <p:sldId id="693" r:id="rId3"/>
    <p:sldId id="692" r:id="rId4"/>
    <p:sldId id="741" r:id="rId5"/>
    <p:sldId id="742" r:id="rId6"/>
    <p:sldId id="754" r:id="rId7"/>
    <p:sldId id="745" r:id="rId8"/>
    <p:sldId id="750" r:id="rId9"/>
    <p:sldId id="751" r:id="rId10"/>
    <p:sldId id="755" r:id="rId11"/>
    <p:sldId id="753" r:id="rId12"/>
    <p:sldId id="689" r:id="rId13"/>
    <p:sldId id="758" r:id="rId14"/>
    <p:sldId id="809" r:id="rId15"/>
    <p:sldId id="760" r:id="rId16"/>
    <p:sldId id="843" r:id="rId17"/>
    <p:sldId id="813" r:id="rId18"/>
    <p:sldId id="814" r:id="rId19"/>
    <p:sldId id="815" r:id="rId20"/>
    <p:sldId id="761" r:id="rId21"/>
    <p:sldId id="817" r:id="rId22"/>
    <p:sldId id="818" r:id="rId23"/>
    <p:sldId id="810" r:id="rId24"/>
    <p:sldId id="820" r:id="rId25"/>
    <p:sldId id="811" r:id="rId26"/>
    <p:sldId id="822" r:id="rId27"/>
    <p:sldId id="762" r:id="rId28"/>
    <p:sldId id="812" r:id="rId29"/>
    <p:sldId id="823" r:id="rId30"/>
    <p:sldId id="824" r:id="rId31"/>
    <p:sldId id="825" r:id="rId32"/>
    <p:sldId id="827" r:id="rId33"/>
    <p:sldId id="831" r:id="rId34"/>
    <p:sldId id="832" r:id="rId35"/>
    <p:sldId id="833" r:id="rId36"/>
    <p:sldId id="834" r:id="rId37"/>
    <p:sldId id="838" r:id="rId38"/>
    <p:sldId id="839" r:id="rId39"/>
    <p:sldId id="841" r:id="rId40"/>
    <p:sldId id="842" r:id="rId41"/>
    <p:sldId id="844" r:id="rId42"/>
    <p:sldId id="690" r:id="rId43"/>
    <p:sldId id="278"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等线" panose="02010600030101010101" pitchFamily="2" charset="-122"/>
      <p:regular r:id="rId51"/>
      <p:bold r:id="rId52"/>
    </p:embeddedFont>
    <p:embeddedFont>
      <p:font typeface="仿宋" panose="02010609060101010101" pitchFamily="49" charset="-122"/>
      <p:regular r:id="rId53"/>
    </p:embeddedFont>
    <p:embeddedFont>
      <p:font typeface="华文中宋" panose="02010600040101010101" pitchFamily="2" charset="-122"/>
      <p:regular r:id="rId54"/>
    </p:embeddedFont>
    <p:embeddedFont>
      <p:font typeface="微软雅黑" panose="020B0503020204020204" pitchFamily="34" charset="-122"/>
      <p:regular r:id="rId55"/>
      <p:bold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a:srgbClr val="A2A2A2"/>
    <a:srgbClr val="E7E7E7"/>
    <a:srgbClr val="393536"/>
    <a:srgbClr val="231F20"/>
    <a:srgbClr val="C7C7C9"/>
    <a:srgbClr val="29B9FD"/>
    <a:srgbClr val="67CFF9"/>
    <a:srgbClr val="0B83CF"/>
    <a:srgbClr val="E1D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4" d="100"/>
          <a:sy n="44" d="100"/>
        </p:scale>
        <p:origin x="40" y="48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5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55"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588D5B-51C9-42E9-8C3E-C3ECF01CFB18}" type="datetimeFigureOut">
              <a:rPr lang="zh-CN" altLang="en-US" smtClean="0"/>
              <a:t>2023/6/19</a:t>
            </a:fld>
            <a:endParaRPr lang="zh-CN" altLang="en-US"/>
          </a:p>
        </p:txBody>
      </p:sp>
      <p:sp>
        <p:nvSpPr>
          <p:cNvPr id="1048956"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57"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7D3C52-C5D8-4760-937D-EECB82070E7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4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4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0BFD8-3EFB-4662-A6C5-0617795C5F14}" type="datetimeFigureOut">
              <a:rPr lang="zh-CN" altLang="en-US" smtClean="0"/>
              <a:t>2023/6/19</a:t>
            </a:fld>
            <a:endParaRPr lang="zh-CN" altLang="en-US"/>
          </a:p>
        </p:txBody>
      </p:sp>
      <p:sp>
        <p:nvSpPr>
          <p:cNvPr id="104895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5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5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5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E4D13-0F77-4153-B279-5BD9F682CDE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幻灯片图像占位符 1"/>
          <p:cNvSpPr>
            <a:spLocks noGrp="1" noRot="1" noChangeAspect="1"/>
          </p:cNvSpPr>
          <p:nvPr>
            <p:ph type="sldImg"/>
          </p:nvPr>
        </p:nvSpPr>
        <p:spPr/>
      </p:sp>
      <p:sp>
        <p:nvSpPr>
          <p:cNvPr id="1048813" name="备注占位符 2"/>
          <p:cNvSpPr>
            <a:spLocks noGrp="1"/>
          </p:cNvSpPr>
          <p:nvPr>
            <p:ph type="body" idx="1"/>
          </p:nvPr>
        </p:nvSpPr>
        <p:spPr/>
        <p:txBody>
          <a:bodyPr/>
          <a:lstStyle/>
          <a:p>
            <a:endParaRPr lang="zh-CN" altLang="en-US"/>
          </a:p>
        </p:txBody>
      </p:sp>
      <p:sp>
        <p:nvSpPr>
          <p:cNvPr id="1048814" name="灯片编号占位符 3"/>
          <p:cNvSpPr>
            <a:spLocks noGrp="1"/>
          </p:cNvSpPr>
          <p:nvPr>
            <p:ph type="sldNum" sz="quarter" idx="10"/>
          </p:nvPr>
        </p:nvSpPr>
        <p:spPr/>
        <p:txBody>
          <a:bodyPr/>
          <a:lstStyle/>
          <a:p>
            <a:fld id="{0B5E4D13-0F77-4153-B279-5BD9F682CDE0}" type="slidenum">
              <a:rPr lang="zh-CN" altLang="en-US" smtClean="0"/>
              <a:t>43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endParaRPr lang="zh-CN" altLang="en-US"/>
          </a:p>
        </p:txBody>
      </p:sp>
      <p:sp>
        <p:nvSpPr>
          <p:cNvPr id="1048649" name="灯片编号占位符 3"/>
          <p:cNvSpPr>
            <a:spLocks noGrp="1"/>
          </p:cNvSpPr>
          <p:nvPr>
            <p:ph type="sldNum" sz="quarter" idx="10"/>
          </p:nvPr>
        </p:nvSpPr>
        <p:spPr/>
        <p:txBody>
          <a:bodyPr/>
          <a:lstStyle/>
          <a:p>
            <a:fld id="{0B5E4D13-0F77-4153-B279-5BD9F682CDE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97152" name="图片 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ractur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097154" name="图片 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ractur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097155" name="图片 7"/>
          <p:cNvPicPr>
            <a:picLocks noChangeAspect="1"/>
          </p:cNvPicPr>
          <p:nvPr userDrawn="1"/>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1048600" name="矩形 8"/>
          <p:cNvSpPr/>
          <p:nvPr userDrawn="1"/>
        </p:nvSpPr>
        <p:spPr>
          <a:xfrm>
            <a:off x="1312091" y="1693889"/>
            <a:ext cx="5973129" cy="347022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仿宋" panose="02010609060101010101" pitchFamily="49" charset="-122"/>
              <a:ea typeface="仿宋" panose="02010609060101010101" pitchFamily="49" charset="-122"/>
            </a:endParaRPr>
          </a:p>
        </p:txBody>
      </p:sp>
      <p:sp>
        <p:nvSpPr>
          <p:cNvPr id="1048601" name="文本占位符 10"/>
          <p:cNvSpPr>
            <a:spLocks noGrp="1"/>
          </p:cNvSpPr>
          <p:nvPr>
            <p:ph type="body" sz="quarter" idx="10" hasCustomPrompt="1"/>
          </p:nvPr>
        </p:nvSpPr>
        <p:spPr>
          <a:xfrm>
            <a:off x="1472612" y="4457801"/>
            <a:ext cx="1310526" cy="341632"/>
          </a:xfrm>
          <a:prstGeom prst="rect">
            <a:avLst/>
          </a:prstGeom>
        </p:spPr>
        <p:txBody>
          <a:bodyPr wrap="square" lIns="0" rIns="0" anchor="ctr" anchorCtr="0">
            <a:spAutoFit/>
          </a:bodyPr>
          <a:lstStyle>
            <a:lvl1pPr marL="0" indent="0" algn="l">
              <a:buNone/>
              <a:defRPr sz="1800">
                <a:solidFill>
                  <a:schemeClr val="bg1"/>
                </a:solidFill>
                <a:latin typeface="仿宋" panose="02010609060101010101" pitchFamily="49" charset="-122"/>
                <a:ea typeface="仿宋" panose="02010609060101010101" pitchFamily="49" charset="-122"/>
              </a:defRPr>
            </a:lvl1pPr>
          </a:lstStyle>
          <a:p>
            <a:pPr lvl="0"/>
            <a:r>
              <a:rPr lang="zh-CN" altLang="en-US" dirty="0"/>
              <a:t>二级目录</a:t>
            </a:r>
          </a:p>
        </p:txBody>
      </p:sp>
      <p:sp>
        <p:nvSpPr>
          <p:cNvPr id="1048602" name="文本占位符 12"/>
          <p:cNvSpPr>
            <a:spLocks noGrp="1"/>
          </p:cNvSpPr>
          <p:nvPr>
            <p:ph type="body" sz="quarter" idx="11" hasCustomPrompt="1"/>
          </p:nvPr>
        </p:nvSpPr>
        <p:spPr>
          <a:xfrm>
            <a:off x="2875718" y="4457801"/>
            <a:ext cx="1310526" cy="341632"/>
          </a:xfrm>
          <a:prstGeom prst="rect">
            <a:avLst/>
          </a:prstGeom>
        </p:spPr>
        <p:txBody>
          <a:bodyPr wrap="square" lIns="0" rIns="0" anchor="ctr" anchorCtr="0">
            <a:spAutoFit/>
          </a:bodyPr>
          <a:lstStyle>
            <a:lvl1pPr marL="0" indent="0" algn="l">
              <a:buNone/>
              <a:defRPr sz="1800">
                <a:solidFill>
                  <a:schemeClr val="bg1"/>
                </a:solidFill>
                <a:latin typeface="仿宋" panose="02010609060101010101" pitchFamily="49" charset="-122"/>
                <a:ea typeface="仿宋" panose="02010609060101010101" pitchFamily="49" charset="-122"/>
              </a:defRPr>
            </a:lvl1pPr>
          </a:lstStyle>
          <a:p>
            <a:pPr lvl="0"/>
            <a:r>
              <a:rPr lang="zh-CN" altLang="en-US" dirty="0"/>
              <a:t>二级目录</a:t>
            </a:r>
          </a:p>
        </p:txBody>
      </p:sp>
      <p:sp>
        <p:nvSpPr>
          <p:cNvPr id="1048603" name="文本占位符 14"/>
          <p:cNvSpPr>
            <a:spLocks noGrp="1"/>
          </p:cNvSpPr>
          <p:nvPr>
            <p:ph type="body" sz="quarter" idx="12" hasCustomPrompt="1"/>
          </p:nvPr>
        </p:nvSpPr>
        <p:spPr>
          <a:xfrm>
            <a:off x="4278824" y="4457801"/>
            <a:ext cx="1310526" cy="341632"/>
          </a:xfrm>
          <a:prstGeom prst="rect">
            <a:avLst/>
          </a:prstGeom>
        </p:spPr>
        <p:txBody>
          <a:bodyPr wrap="square" lIns="0" rIns="0" anchor="ctr" anchorCtr="0">
            <a:spAutoFit/>
          </a:bodyPr>
          <a:lstStyle>
            <a:lvl1pPr marL="0" indent="0" algn="l">
              <a:buNone/>
              <a:defRPr sz="1800">
                <a:solidFill>
                  <a:schemeClr val="bg1"/>
                </a:solidFill>
                <a:latin typeface="仿宋" panose="02010609060101010101" pitchFamily="49" charset="-122"/>
                <a:ea typeface="仿宋" panose="02010609060101010101" pitchFamily="49" charset="-122"/>
              </a:defRPr>
            </a:lvl1pPr>
          </a:lstStyle>
          <a:p>
            <a:pPr lvl="0"/>
            <a:r>
              <a:rPr lang="zh-CN" altLang="en-US" dirty="0"/>
              <a:t>二级目录</a:t>
            </a:r>
          </a:p>
        </p:txBody>
      </p:sp>
      <p:sp>
        <p:nvSpPr>
          <p:cNvPr id="1048604" name="文本占位符 16"/>
          <p:cNvSpPr>
            <a:spLocks noGrp="1"/>
          </p:cNvSpPr>
          <p:nvPr>
            <p:ph type="body" sz="quarter" idx="13" hasCustomPrompt="1"/>
          </p:nvPr>
        </p:nvSpPr>
        <p:spPr>
          <a:xfrm>
            <a:off x="5681931" y="4457801"/>
            <a:ext cx="1310526" cy="341632"/>
          </a:xfrm>
          <a:prstGeom prst="rect">
            <a:avLst/>
          </a:prstGeom>
        </p:spPr>
        <p:txBody>
          <a:bodyPr wrap="square" lIns="0" rIns="0" anchor="ctr" anchorCtr="0">
            <a:spAutoFit/>
          </a:bodyPr>
          <a:lstStyle>
            <a:lvl1pPr marL="0" indent="0" algn="l">
              <a:buNone/>
              <a:defRPr sz="1800">
                <a:solidFill>
                  <a:schemeClr val="bg1"/>
                </a:solidFill>
                <a:latin typeface="仿宋" panose="02010609060101010101" pitchFamily="49" charset="-122"/>
                <a:ea typeface="仿宋" panose="02010609060101010101" pitchFamily="49" charset="-122"/>
              </a:defRPr>
            </a:lvl1pPr>
          </a:lstStyle>
          <a:p>
            <a:pPr lvl="0"/>
            <a:r>
              <a:rPr lang="zh-CN" altLang="en-US" dirty="0"/>
              <a:t>二级目录</a:t>
            </a:r>
          </a:p>
        </p:txBody>
      </p:sp>
      <p:sp>
        <p:nvSpPr>
          <p:cNvPr id="1048605" name="文本占位符 18"/>
          <p:cNvSpPr>
            <a:spLocks noGrp="1"/>
          </p:cNvSpPr>
          <p:nvPr>
            <p:ph type="body" sz="quarter" idx="14" hasCustomPrompt="1"/>
          </p:nvPr>
        </p:nvSpPr>
        <p:spPr>
          <a:xfrm>
            <a:off x="1472612" y="3071818"/>
            <a:ext cx="2519362" cy="535531"/>
          </a:xfrm>
          <a:prstGeom prst="rect">
            <a:avLst/>
          </a:prstGeom>
        </p:spPr>
        <p:txBody>
          <a:bodyPr lIns="0" rIns="0" anchor="ctr" anchorCtr="0">
            <a:spAutoFit/>
          </a:bodyPr>
          <a:lstStyle>
            <a:lvl1pPr marL="0" indent="0" algn="l">
              <a:buNone/>
              <a:defRPr sz="3200">
                <a:solidFill>
                  <a:schemeClr val="bg1"/>
                </a:solidFill>
                <a:latin typeface="仿宋" panose="02010609060101010101" pitchFamily="49" charset="-122"/>
                <a:ea typeface="仿宋" panose="02010609060101010101" pitchFamily="49" charset="-122"/>
              </a:defRPr>
            </a:lvl1pPr>
          </a:lstStyle>
          <a:p>
            <a:pPr lvl="0"/>
            <a:r>
              <a:rPr lang="zh-CN" altLang="en-US" dirty="0"/>
              <a:t>一级标题</a:t>
            </a:r>
          </a:p>
        </p:txBody>
      </p:sp>
      <p:sp>
        <p:nvSpPr>
          <p:cNvPr id="1048606" name="文本占位符 20"/>
          <p:cNvSpPr>
            <a:spLocks noGrp="1"/>
          </p:cNvSpPr>
          <p:nvPr>
            <p:ph type="body" sz="quarter" idx="15" hasCustomPrompt="1"/>
          </p:nvPr>
        </p:nvSpPr>
        <p:spPr>
          <a:xfrm>
            <a:off x="1472612" y="3607349"/>
            <a:ext cx="2540000" cy="313932"/>
          </a:xfrm>
          <a:prstGeom prst="rect">
            <a:avLst/>
          </a:prstGeom>
        </p:spPr>
        <p:txBody>
          <a:bodyPr lIns="0" rIns="0" anchor="ctr" anchorCtr="0">
            <a:spAutoFit/>
          </a:bodyPr>
          <a:lstStyle>
            <a:lvl1pPr marL="0" indent="0" algn="l">
              <a:buNone/>
              <a:defRPr sz="1600">
                <a:solidFill>
                  <a:schemeClr val="bg1"/>
                </a:solidFill>
                <a:latin typeface="仿宋" panose="02010609060101010101" pitchFamily="49" charset="-122"/>
                <a:ea typeface="仿宋" panose="02010609060101010101" pitchFamily="49" charset="-122"/>
              </a:defRPr>
            </a:lvl1pPr>
          </a:lstStyle>
          <a:p>
            <a:pPr lvl="0"/>
            <a:r>
              <a:rPr lang="en-US" altLang="zh-CN" dirty="0"/>
              <a:t>YIJIBIAOTI</a:t>
            </a:r>
            <a:endParaRPr lang="zh-CN" altLang="en-US" dirty="0"/>
          </a:p>
        </p:txBody>
      </p:sp>
      <p:sp>
        <p:nvSpPr>
          <p:cNvPr id="1048607" name="文本占位符 2"/>
          <p:cNvSpPr>
            <a:spLocks noGrp="1"/>
          </p:cNvSpPr>
          <p:nvPr>
            <p:ph type="body" sz="quarter" idx="16" hasCustomPrompt="1"/>
          </p:nvPr>
        </p:nvSpPr>
        <p:spPr>
          <a:xfrm>
            <a:off x="1472612" y="2128838"/>
            <a:ext cx="3204163" cy="449262"/>
          </a:xfrm>
          <a:prstGeom prst="rect">
            <a:avLst/>
          </a:prstGeom>
        </p:spPr>
        <p:txBody>
          <a:bodyPr lIns="0" rIns="0"/>
          <a:lstStyle>
            <a:lvl1pPr marL="0" indent="0">
              <a:buNone/>
              <a:defRPr baseline="0">
                <a:solidFill>
                  <a:schemeClr val="bg1"/>
                </a:solidFill>
                <a:latin typeface="仿宋" panose="02010609060101010101" pitchFamily="49" charset="-122"/>
                <a:ea typeface="仿宋" panose="02010609060101010101" pitchFamily="49" charset="-122"/>
              </a:defRPr>
            </a:lvl1pPr>
          </a:lstStyle>
          <a:p>
            <a:pPr lvl="0"/>
            <a:r>
              <a:rPr lang="en-US" altLang="zh-CN" dirty="0"/>
              <a:t>PART 01</a:t>
            </a:r>
            <a:endParaRPr lang="zh-CN" altLang="en-US" dirty="0"/>
          </a:p>
        </p:txBody>
      </p:sp>
      <p:cxnSp>
        <p:nvCxnSpPr>
          <p:cNvPr id="3145728" name="直接连接符 4"/>
          <p:cNvCxnSpPr/>
          <p:nvPr userDrawn="1"/>
        </p:nvCxnSpPr>
        <p:spPr>
          <a:xfrm>
            <a:off x="1472612" y="2818151"/>
            <a:ext cx="551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29" name="直接连接符 13"/>
          <p:cNvCxnSpPr/>
          <p:nvPr userDrawn="1"/>
        </p:nvCxnSpPr>
        <p:spPr>
          <a:xfrm>
            <a:off x="1472612" y="4212236"/>
            <a:ext cx="551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ractur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97156" name="图片 2"/>
          <p:cNvPicPr>
            <a:picLocks noChangeAspect="1"/>
          </p:cNvPicPr>
          <p:nvPr userDrawn="1"/>
        </p:nvPicPr>
        <p:blipFill>
          <a:blip r:embed="rId2"/>
          <a:stretch>
            <a:fillRect/>
          </a:stretch>
        </p:blipFill>
        <p:spPr>
          <a:xfrm>
            <a:off x="0" y="0"/>
            <a:ext cx="12192000" cy="6858000"/>
          </a:xfrm>
          <a:prstGeom prst="rect">
            <a:avLst/>
          </a:prstGeom>
        </p:spPr>
      </p:pic>
      <p:sp>
        <p:nvSpPr>
          <p:cNvPr id="1048616" name="标题 1"/>
          <p:cNvSpPr>
            <a:spLocks noGrp="1"/>
          </p:cNvSpPr>
          <p:nvPr>
            <p:ph type="title" hasCustomPrompt="1"/>
          </p:nvPr>
        </p:nvSpPr>
        <p:spPr>
          <a:xfrm>
            <a:off x="1386307" y="247277"/>
            <a:ext cx="7113116" cy="584775"/>
          </a:xfrm>
          <a:prstGeom prst="rect">
            <a:avLst/>
          </a:prstGeom>
        </p:spPr>
        <p:txBody>
          <a:bodyPr wrap="square" anchor="ctr" anchorCtr="0">
            <a:spAutoFit/>
          </a:bodyPr>
          <a:lstStyle>
            <a:lvl1pPr algn="l">
              <a:lnSpc>
                <a:spcPct val="100000"/>
              </a:lnSpc>
              <a:defRPr sz="3200" b="1">
                <a:solidFill>
                  <a:schemeClr val="accent1"/>
                </a:solidFill>
                <a:latin typeface="仿宋" panose="02010609060101010101" pitchFamily="49" charset="-122"/>
                <a:ea typeface="仿宋" panose="02010609060101010101" pitchFamily="49" charset="-122"/>
              </a:defRPr>
            </a:lvl1pPr>
          </a:lstStyle>
          <a:p>
            <a:r>
              <a:rPr lang="zh-CN" altLang="en-US" dirty="0"/>
              <a:t>标题样式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ractur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097187" name="图片 1"/>
          <p:cNvPicPr>
            <a:picLocks noChangeAspect="1"/>
          </p:cNvPicPr>
          <p:nvPr userDrawn="1"/>
        </p:nvPicPr>
        <p:blipFill>
          <a:blip r:embed="rId2"/>
          <a:stretch>
            <a:fillRect/>
          </a:stretch>
        </p:blipFill>
        <p:spPr>
          <a:xfrm flipH="1">
            <a:off x="0"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racture"/>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http://schemas.microsoft.com/office/powerpoint/2012/main">
    <mc:Choice Requires="p15">
      <p:transition xmlns:p14="http://schemas.microsoft.com/office/powerpoint/2010/main" spd="slow" p14:dur="2000" advTm="3000">
        <p15:prstTrans prst="fractur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2.xml"/><Relationship Id="rId7" Type="http://schemas.openxmlformats.org/officeDocument/2006/relationships/notesSlide" Target="../notesSlides/notesSlide1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4.xml"/><Relationship Id="rId5" Type="http://schemas.openxmlformats.org/officeDocument/2006/relationships/tags" Target="../tags/tag24.xml"/><Relationship Id="rId4" Type="http://schemas.openxmlformats.org/officeDocument/2006/relationships/tags" Target="../tags/tag23.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7.xml"/><Relationship Id="rId7" Type="http://schemas.openxmlformats.org/officeDocument/2006/relationships/notesSlide" Target="../notesSlides/notesSlide1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4.xml"/><Relationship Id="rId5" Type="http://schemas.openxmlformats.org/officeDocument/2006/relationships/tags" Target="../tags/tag29.xml"/><Relationship Id="rId4" Type="http://schemas.openxmlformats.org/officeDocument/2006/relationships/tags" Target="../tags/tag28.xml"/></Relationships>
</file>

<file path=ppt/slides/_rels/slide14.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13.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1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11.png"/><Relationship Id="rId5" Type="http://schemas.openxmlformats.org/officeDocument/2006/relationships/tags" Target="../tags/tag34.xml"/><Relationship Id="rId10" Type="http://schemas.openxmlformats.org/officeDocument/2006/relationships/notesSlide" Target="../notesSlides/notesSlide14.xml"/><Relationship Id="rId4" Type="http://schemas.openxmlformats.org/officeDocument/2006/relationships/tags" Target="../tags/tag33.xml"/><Relationship Id="rId9" Type="http://schemas.openxmlformats.org/officeDocument/2006/relationships/slideLayout" Target="../slideLayouts/slideLayout4.xml"/><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0.xml"/><Relationship Id="rId7" Type="http://schemas.openxmlformats.org/officeDocument/2006/relationships/notesSlide" Target="../notesSlides/notesSlide15.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4.xml"/><Relationship Id="rId5" Type="http://schemas.openxmlformats.org/officeDocument/2006/relationships/tags" Target="../tags/tag42.xml"/><Relationship Id="rId4" Type="http://schemas.openxmlformats.org/officeDocument/2006/relationships/tags" Target="../tags/tag41.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5.xml"/><Relationship Id="rId7" Type="http://schemas.openxmlformats.org/officeDocument/2006/relationships/notesSlide" Target="../notesSlides/notesSlide16.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4.xml"/><Relationship Id="rId5" Type="http://schemas.openxmlformats.org/officeDocument/2006/relationships/tags" Target="../tags/tag47.xml"/><Relationship Id="rId4" Type="http://schemas.openxmlformats.org/officeDocument/2006/relationships/tags" Target="../tags/tag4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50.xml"/><Relationship Id="rId7"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6.xml"/><Relationship Id="rId7" Type="http://schemas.openxmlformats.org/officeDocument/2006/relationships/notesSlide" Target="../notesSlides/notesSlide18.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4.xml"/><Relationship Id="rId5" Type="http://schemas.openxmlformats.org/officeDocument/2006/relationships/tags" Target="../tags/tag58.xml"/><Relationship Id="rId4" Type="http://schemas.openxmlformats.org/officeDocument/2006/relationships/tags" Target="../tags/tag57.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61.xml"/><Relationship Id="rId7"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image" Target="../media/image20.png"/><Relationship Id="rId4" Type="http://schemas.openxmlformats.org/officeDocument/2006/relationships/tags" Target="../tags/tag62.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2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tags" Target="../tags/tag68.xml"/></Relationships>
</file>

<file path=ppt/slides/_rels/slide21.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2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22.png"/><Relationship Id="rId5" Type="http://schemas.openxmlformats.org/officeDocument/2006/relationships/tags" Target="../tags/tag73.xml"/><Relationship Id="rId10" Type="http://schemas.openxmlformats.org/officeDocument/2006/relationships/notesSlide" Target="../notesSlides/notesSlide21.xml"/><Relationship Id="rId4" Type="http://schemas.openxmlformats.org/officeDocument/2006/relationships/tags" Target="../tags/tag72.xml"/><Relationship Id="rId9"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79.xml"/><Relationship Id="rId7" Type="http://schemas.openxmlformats.org/officeDocument/2006/relationships/slideLayout" Target="../slideLayouts/slideLayout4.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10" Type="http://schemas.openxmlformats.org/officeDocument/2006/relationships/image" Target="../media/image25.png"/><Relationship Id="rId4" Type="http://schemas.openxmlformats.org/officeDocument/2006/relationships/tags" Target="../tags/tag80.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2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tags" Target="../tags/tag86.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8.png"/><Relationship Id="rId5" Type="http://schemas.openxmlformats.org/officeDocument/2006/relationships/tags" Target="../tags/tag91.xml"/><Relationship Id="rId10" Type="http://schemas.openxmlformats.org/officeDocument/2006/relationships/image" Target="../media/image27.png"/><Relationship Id="rId4" Type="http://schemas.openxmlformats.org/officeDocument/2006/relationships/tags" Target="../tags/tag90.xml"/><Relationship Id="rId9"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30.png"/><Relationship Id="rId5" Type="http://schemas.openxmlformats.org/officeDocument/2006/relationships/tags" Target="../tags/tag98.xml"/><Relationship Id="rId10" Type="http://schemas.openxmlformats.org/officeDocument/2006/relationships/image" Target="../media/image29.png"/><Relationship Id="rId4" Type="http://schemas.openxmlformats.org/officeDocument/2006/relationships/tags" Target="../tags/tag97.xml"/><Relationship Id="rId9"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31.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3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notesSlide" Target="../notesSlides/notesSlide26.xml"/><Relationship Id="rId5" Type="http://schemas.openxmlformats.org/officeDocument/2006/relationships/tags" Target="../tags/tag105.xml"/><Relationship Id="rId10" Type="http://schemas.openxmlformats.org/officeDocument/2006/relationships/slideLayout" Target="../slideLayouts/slideLayout4.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12.xml"/><Relationship Id="rId7" Type="http://schemas.openxmlformats.org/officeDocument/2006/relationships/notesSlide" Target="../notesSlides/notesSlide27.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4.xml"/><Relationship Id="rId5" Type="http://schemas.openxmlformats.org/officeDocument/2006/relationships/tags" Target="../tags/tag114.xml"/><Relationship Id="rId4" Type="http://schemas.openxmlformats.org/officeDocument/2006/relationships/tags" Target="../tags/tag113.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17.xml"/><Relationship Id="rId7" Type="http://schemas.openxmlformats.org/officeDocument/2006/relationships/notesSlide" Target="../notesSlides/notesSlide2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4.xml"/><Relationship Id="rId5" Type="http://schemas.openxmlformats.org/officeDocument/2006/relationships/tags" Target="../tags/tag119.xml"/><Relationship Id="rId4" Type="http://schemas.openxmlformats.org/officeDocument/2006/relationships/tags" Target="../tags/tag118.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6.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36.png"/><Relationship Id="rId5" Type="http://schemas.openxmlformats.org/officeDocument/2006/relationships/tags" Target="../tags/tag124.xml"/><Relationship Id="rId10" Type="http://schemas.openxmlformats.org/officeDocument/2006/relationships/image" Target="../media/image35.png"/><Relationship Id="rId4" Type="http://schemas.openxmlformats.org/officeDocument/2006/relationships/tags" Target="../tags/tag123.xml"/><Relationship Id="rId9"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29.xml"/><Relationship Id="rId7" Type="http://schemas.openxmlformats.org/officeDocument/2006/relationships/notesSlide" Target="../notesSlides/notesSlide30.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4.xml"/><Relationship Id="rId5" Type="http://schemas.openxmlformats.org/officeDocument/2006/relationships/tags" Target="../tags/tag131.xml"/><Relationship Id="rId4" Type="http://schemas.openxmlformats.org/officeDocument/2006/relationships/tags" Target="../tags/tag130.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34.xml"/><Relationship Id="rId7" Type="http://schemas.openxmlformats.org/officeDocument/2006/relationships/notesSlide" Target="../notesSlides/notesSlide31.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4.xml"/><Relationship Id="rId5" Type="http://schemas.openxmlformats.org/officeDocument/2006/relationships/tags" Target="../tags/tag136.xml"/><Relationship Id="rId4" Type="http://schemas.openxmlformats.org/officeDocument/2006/relationships/tags" Target="../tags/tag135.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39.xml"/><Relationship Id="rId7" Type="http://schemas.openxmlformats.org/officeDocument/2006/relationships/notesSlide" Target="../notesSlides/notesSlide32.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4.xml"/><Relationship Id="rId5" Type="http://schemas.openxmlformats.org/officeDocument/2006/relationships/tags" Target="../tags/tag141.xml"/><Relationship Id="rId4" Type="http://schemas.openxmlformats.org/officeDocument/2006/relationships/tags" Target="../tags/tag140.xml"/></Relationships>
</file>

<file path=ppt/slides/_rels/slide33.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image" Target="../media/image40.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notesSlide" Target="../notesSlides/notesSlide33.xml"/><Relationship Id="rId5" Type="http://schemas.openxmlformats.org/officeDocument/2006/relationships/slideLayout" Target="../slideLayouts/slideLayout4.xml"/><Relationship Id="rId4" Type="http://schemas.openxmlformats.org/officeDocument/2006/relationships/tags" Target="../tags/tag145.xml"/></Relationships>
</file>

<file path=ppt/slides/_rels/slide34.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41.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34.xml"/><Relationship Id="rId5" Type="http://schemas.openxmlformats.org/officeDocument/2006/relationships/slideLayout" Target="../slideLayouts/slideLayout4.xml"/><Relationship Id="rId4" Type="http://schemas.openxmlformats.org/officeDocument/2006/relationships/tags" Target="../tags/tag149.xml"/></Relationships>
</file>

<file path=ppt/slides/_rels/slide35.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42.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notesSlide" Target="../notesSlides/notesSlide35.xml"/><Relationship Id="rId5" Type="http://schemas.openxmlformats.org/officeDocument/2006/relationships/slideLayout" Target="../slideLayouts/slideLayout4.xml"/><Relationship Id="rId4" Type="http://schemas.openxmlformats.org/officeDocument/2006/relationships/tags" Target="../tags/tag153.xml"/></Relationships>
</file>

<file path=ppt/slides/_rels/slide36.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43.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36.xml"/><Relationship Id="rId5" Type="http://schemas.openxmlformats.org/officeDocument/2006/relationships/slideLayout" Target="../slideLayouts/slideLayout4.xml"/><Relationship Id="rId4" Type="http://schemas.openxmlformats.org/officeDocument/2006/relationships/tags" Target="../tags/tag157.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60.xml"/><Relationship Id="rId7" Type="http://schemas.openxmlformats.org/officeDocument/2006/relationships/notesSlide" Target="../notesSlides/notesSlide37.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4.xml"/><Relationship Id="rId5" Type="http://schemas.openxmlformats.org/officeDocument/2006/relationships/tags" Target="../tags/tag162.xml"/><Relationship Id="rId4" Type="http://schemas.openxmlformats.org/officeDocument/2006/relationships/tags" Target="../tags/tag161.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65.xml"/><Relationship Id="rId7" Type="http://schemas.openxmlformats.org/officeDocument/2006/relationships/notesSlide" Target="../notesSlides/notesSlide38.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slideLayout" Target="../slideLayouts/slideLayout4.xml"/><Relationship Id="rId5" Type="http://schemas.openxmlformats.org/officeDocument/2006/relationships/tags" Target="../tags/tag167.xml"/><Relationship Id="rId4" Type="http://schemas.openxmlformats.org/officeDocument/2006/relationships/tags" Target="../tags/tag166.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70.xml"/><Relationship Id="rId7" Type="http://schemas.openxmlformats.org/officeDocument/2006/relationships/notesSlide" Target="../notesSlides/notesSlide39.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4.xml"/><Relationship Id="rId5" Type="http://schemas.openxmlformats.org/officeDocument/2006/relationships/tags" Target="../tags/tag172.xml"/><Relationship Id="rId4" Type="http://schemas.openxmlformats.org/officeDocument/2006/relationships/tags" Target="../tags/tag171.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notesSlide" Target="../notesSlides/notesSlide4.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175.xml"/><Relationship Id="rId7" Type="http://schemas.openxmlformats.org/officeDocument/2006/relationships/notesSlide" Target="../notesSlides/notesSlide40.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4.xml"/><Relationship Id="rId5" Type="http://schemas.openxmlformats.org/officeDocument/2006/relationships/tags" Target="../tags/tag177.xml"/><Relationship Id="rId4" Type="http://schemas.openxmlformats.org/officeDocument/2006/relationships/tags" Target="../tags/tag176.xml"/></Relationships>
</file>

<file path=ppt/slides/_rels/slide41.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image" Target="../media/image49.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48.png"/><Relationship Id="rId2" Type="http://schemas.openxmlformats.org/officeDocument/2006/relationships/tags" Target="../tags/tag179.xml"/><Relationship Id="rId16" Type="http://schemas.openxmlformats.org/officeDocument/2006/relationships/image" Target="../media/image8.pn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notesSlide" Target="../notesSlides/notesSlide41.xml"/><Relationship Id="rId5" Type="http://schemas.openxmlformats.org/officeDocument/2006/relationships/tags" Target="../tags/tag182.xml"/><Relationship Id="rId15" Type="http://schemas.openxmlformats.org/officeDocument/2006/relationships/image" Target="../media/image51.png"/><Relationship Id="rId10" Type="http://schemas.openxmlformats.org/officeDocument/2006/relationships/slideLayout" Target="../slideLayouts/slideLayout4.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9" name="矩形 8"/>
          <p:cNvSpPr/>
          <p:nvPr>
            <p:custDataLst>
              <p:tags r:id="rId1"/>
            </p:custDataLst>
          </p:nvPr>
        </p:nvSpPr>
        <p:spPr>
          <a:xfrm>
            <a:off x="0" y="1088077"/>
            <a:ext cx="12192000" cy="316292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400"/>
              <a:t>Doesn’t everybody jaywalk? On codified rules that are seldom followed and </a:t>
            </a:r>
          </a:p>
          <a:p>
            <a:pPr algn="ctr"/>
            <a:r>
              <a:rPr sz="4400"/>
              <a:t>selectively punished</a:t>
            </a:r>
            <a:endParaRPr lang="en-US" sz="4400">
              <a:sym typeface="+mn-ea"/>
            </a:endParaRPr>
          </a:p>
        </p:txBody>
      </p:sp>
      <p:sp>
        <p:nvSpPr>
          <p:cNvPr id="2" name="文本框 1"/>
          <p:cNvSpPr txBox="1"/>
          <p:nvPr/>
        </p:nvSpPr>
        <p:spPr>
          <a:xfrm>
            <a:off x="1905" y="4816475"/>
            <a:ext cx="12175490" cy="706755"/>
          </a:xfrm>
          <a:prstGeom prst="rect">
            <a:avLst/>
          </a:prstGeom>
          <a:noFill/>
        </p:spPr>
        <p:txBody>
          <a:bodyPr wrap="square" rtlCol="0" anchor="t">
            <a:spAutoFit/>
          </a:bodyPr>
          <a:lstStyle/>
          <a:p>
            <a:pPr indent="-508000" algn="ctr" fontAlgn="auto">
              <a:extLst>
                <a:ext uri="{35155182-B16C-46BC-9424-99874614C6A1}">
                  <wpsdc:indentchars xmlns:wpsdc="http://www.wps.cn/officeDocument/2017/drawingmlCustomData" xmlns="" val="-200" checksum="653400869"/>
                </a:ext>
              </a:extLst>
            </a:pPr>
            <a:r>
              <a:rPr sz="2000">
                <a:sym typeface="+mn-ea"/>
              </a:rPr>
              <a:t>Wylie, </a:t>
            </a:r>
            <a:r>
              <a:rPr lang="en-US" sz="2000">
                <a:sym typeface="+mn-ea"/>
              </a:rPr>
              <a:t>J., &amp; </a:t>
            </a:r>
            <a:r>
              <a:rPr sz="2000">
                <a:sym typeface="+mn-ea"/>
              </a:rPr>
              <a:t>Gantman,</a:t>
            </a:r>
            <a:r>
              <a:rPr lang="en-US" sz="2000">
                <a:sym typeface="+mn-ea"/>
              </a:rPr>
              <a:t> A. (2023). </a:t>
            </a:r>
            <a:r>
              <a:rPr sz="2000">
                <a:sym typeface="+mn-ea"/>
              </a:rPr>
              <a:t>Doesn’t everybody jaywalk? On codified rules that are seldom followed and selectively punished</a:t>
            </a:r>
            <a:r>
              <a:rPr lang="en-US" sz="2000">
                <a:sym typeface="+mn-ea"/>
              </a:rPr>
              <a:t>. </a:t>
            </a:r>
            <a:r>
              <a:rPr lang="en-US" sz="2000" i="1">
                <a:sym typeface="+mn-ea"/>
              </a:rPr>
              <a:t>Cognition, 231,</a:t>
            </a:r>
            <a:r>
              <a:rPr lang="en-US" sz="2000">
                <a:sym typeface="+mn-ea"/>
              </a:rPr>
              <a:t> Artical 105323.</a:t>
            </a:r>
            <a:endParaRPr lang="en-US" altLang="en-US" sz="2000">
              <a:sym typeface="+mn-ea"/>
            </a:endParaRPr>
          </a:p>
        </p:txBody>
      </p:sp>
      <p:sp>
        <p:nvSpPr>
          <p:cNvPr id="3" name="文本框 2"/>
          <p:cNvSpPr txBox="1"/>
          <p:nvPr/>
        </p:nvSpPr>
        <p:spPr>
          <a:xfrm>
            <a:off x="8253095" y="5827395"/>
            <a:ext cx="4064000" cy="922020"/>
          </a:xfrm>
          <a:prstGeom prst="rect">
            <a:avLst/>
          </a:prstGeom>
          <a:noFill/>
        </p:spPr>
        <p:txBody>
          <a:bodyPr wrap="square" rtlCol="0">
            <a:spAutoFit/>
          </a:bodyPr>
          <a:lstStyle/>
          <a:p>
            <a:r>
              <a:rPr lang="zh-CN" altLang="en-US" dirty="0"/>
              <a:t>第</a:t>
            </a:r>
            <a:r>
              <a:rPr lang="en-US" altLang="zh-CN" dirty="0"/>
              <a:t>4</a:t>
            </a:r>
            <a:r>
              <a:rPr lang="zh-CN" altLang="en-US" dirty="0"/>
              <a:t>组</a:t>
            </a:r>
          </a:p>
          <a:p>
            <a:r>
              <a:rPr lang="zh-CN" altLang="en-US" dirty="0"/>
              <a:t>汇报人：武婷婷</a:t>
            </a:r>
          </a:p>
          <a:p>
            <a:r>
              <a:rPr lang="zh-CN" altLang="en-US" dirty="0"/>
              <a:t>时间：</a:t>
            </a:r>
            <a:r>
              <a:rPr lang="en-US" altLang="zh-CN" dirty="0"/>
              <a:t>2023.06.19</a:t>
            </a: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实验</a:t>
            </a:r>
            <a:r>
              <a:rPr lang="en-US" sz="2400" dirty="0">
                <a:latin typeface="华文中宋" panose="02010600040101010101" charset="-122"/>
                <a:ea typeface="华文中宋" panose="02010600040101010101" charset="-122"/>
                <a:cs typeface="华文中宋" panose="02010600040101010101" charset="-122"/>
              </a:rPr>
              <a:t>4b</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242695"/>
            <a:ext cx="11042015" cy="4654479"/>
          </a:xfrm>
          <a:prstGeom prst="rect">
            <a:avLst/>
          </a:prstGeom>
          <a:noFill/>
        </p:spPr>
        <p:txBody>
          <a:bodyPr wrap="square" rtlCol="0">
            <a:spAutoFit/>
          </a:bodyPr>
          <a:lstStyle/>
          <a:p>
            <a:pPr marL="342900" lvl="0"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sym typeface="+mn-ea"/>
              </a:rPr>
              <a:t>因变量</a:t>
            </a: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sym typeface="+mn-ea"/>
              </a:rPr>
              <a:t>惩罚（纳入法律是否正义、行为是否应受惩罚、行为是否应受指责、违规者是否应受指责）</a:t>
            </a: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sym typeface="+mn-ea"/>
              </a:rPr>
              <a:t>道德（行为本身有多不道德、行为主体有多不道德、违规行为是否暗示主体不道德）</a:t>
            </a:r>
          </a:p>
          <a:p>
            <a:pPr marL="800100" lvl="1"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sym typeface="+mn-ea"/>
              </a:rPr>
              <a:t>合法性（</a:t>
            </a:r>
            <a:r>
              <a:rPr lang="en-US" altLang="zh-CN" sz="2000" dirty="0">
                <a:latin typeface="华文中宋" panose="02010600040101010101" charset="-122"/>
                <a:ea typeface="华文中宋" panose="02010600040101010101" charset="-122"/>
                <a:cs typeface="华文中宋" panose="02010600040101010101" charset="-122"/>
                <a:sym typeface="+mn-ea"/>
              </a:rPr>
              <a:t>5</a:t>
            </a:r>
            <a:r>
              <a:rPr lang="zh-CN" altLang="en-US" sz="2000" dirty="0">
                <a:latin typeface="华文中宋" panose="02010600040101010101" charset="-122"/>
                <a:ea typeface="华文中宋" panose="02010600040101010101" charset="-122"/>
                <a:cs typeface="华文中宋" panose="02010600040101010101" charset="-122"/>
                <a:sym typeface="+mn-ea"/>
              </a:rPr>
              <a:t>个条目，</a:t>
            </a:r>
            <a:r>
              <a:rPr lang="en-US" altLang="zh-CN" sz="2000" dirty="0">
                <a:latin typeface="华文中宋" panose="02010600040101010101" charset="-122"/>
                <a:ea typeface="华文中宋" panose="02010600040101010101" charset="-122"/>
                <a:cs typeface="华文中宋" panose="02010600040101010101" charset="-122"/>
                <a:sym typeface="+mn-ea"/>
              </a:rPr>
              <a:t>“</a:t>
            </a:r>
            <a:r>
              <a:rPr lang="zh-CN" altLang="en-US" sz="2000" dirty="0">
                <a:latin typeface="华文中宋" panose="02010600040101010101" charset="-122"/>
                <a:ea typeface="华文中宋" panose="02010600040101010101" charset="-122"/>
                <a:cs typeface="华文中宋" panose="02010600040101010101" charset="-122"/>
                <a:sym typeface="+mn-ea"/>
              </a:rPr>
              <a:t>人们应该遵守他，尽管他们认为这是错误的</a:t>
            </a:r>
            <a:r>
              <a:rPr lang="en-US" altLang="zh-CN" sz="2000" dirty="0">
                <a:latin typeface="华文中宋" panose="02010600040101010101" charset="-122"/>
                <a:ea typeface="华文中宋" panose="02010600040101010101" charset="-122"/>
                <a:cs typeface="华文中宋" panose="02010600040101010101" charset="-122"/>
                <a:sym typeface="+mn-ea"/>
              </a:rPr>
              <a:t>”</a:t>
            </a:r>
            <a:r>
              <a:rPr lang="zh-CN" altLang="en-US" sz="2000" dirty="0">
                <a:latin typeface="华文中宋" panose="02010600040101010101" charset="-122"/>
                <a:ea typeface="华文中宋" panose="02010600040101010101" charset="-122"/>
                <a:cs typeface="华文中宋" panose="02010600040101010101" charset="-122"/>
                <a:sym typeface="+mn-ea"/>
              </a:rPr>
              <a:t>）</a:t>
            </a:r>
          </a:p>
          <a:p>
            <a:pPr marL="800100" lvl="1"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sym typeface="+mn-ea"/>
              </a:rPr>
              <a:t>挫败（</a:t>
            </a:r>
            <a:r>
              <a:rPr lang="en-US" altLang="zh-CN" sz="2000" dirty="0">
                <a:latin typeface="华文中宋" panose="02010600040101010101" charset="-122"/>
                <a:ea typeface="华文中宋" panose="02010600040101010101" charset="-122"/>
                <a:cs typeface="华文中宋" panose="02010600040101010101" charset="-122"/>
                <a:sym typeface="+mn-ea"/>
              </a:rPr>
              <a:t>3</a:t>
            </a:r>
            <a:r>
              <a:rPr lang="zh-CN" altLang="en-US" sz="2000" dirty="0">
                <a:latin typeface="华文中宋" panose="02010600040101010101" charset="-122"/>
                <a:ea typeface="华文中宋" panose="02010600040101010101" charset="-122"/>
                <a:cs typeface="华文中宋" panose="02010600040101010101" charset="-122"/>
                <a:sym typeface="+mn-ea"/>
              </a:rPr>
              <a:t>个条目，</a:t>
            </a:r>
            <a:r>
              <a:rPr lang="en-US" altLang="zh-CN" sz="2000" dirty="0">
                <a:latin typeface="华文中宋" panose="02010600040101010101" charset="-122"/>
                <a:ea typeface="华文中宋" panose="02010600040101010101" charset="-122"/>
                <a:cs typeface="华文中宋" panose="02010600040101010101" charset="-122"/>
                <a:sym typeface="+mn-ea"/>
              </a:rPr>
              <a:t>“</a:t>
            </a:r>
            <a:r>
              <a:rPr lang="zh-CN" altLang="en-US" sz="2000" dirty="0">
                <a:latin typeface="华文中宋" panose="02010600040101010101" charset="-122"/>
                <a:ea typeface="华文中宋" panose="02010600040101010101" charset="-122"/>
                <a:cs typeface="华文中宋" panose="02010600040101010101" charset="-122"/>
                <a:sym typeface="+mn-ea"/>
              </a:rPr>
              <a:t>如果你因此被惩罚，你会感到有多沮丧</a:t>
            </a:r>
            <a:r>
              <a:rPr lang="en-US" altLang="zh-CN" sz="2000" dirty="0">
                <a:latin typeface="华文中宋" panose="02010600040101010101" charset="-122"/>
                <a:ea typeface="华文中宋" panose="02010600040101010101" charset="-122"/>
                <a:cs typeface="华文中宋" panose="02010600040101010101" charset="-122"/>
                <a:sym typeface="+mn-ea"/>
              </a:rPr>
              <a:t>”</a:t>
            </a:r>
            <a:r>
              <a:rPr lang="zh-CN" altLang="en-US" sz="2000" dirty="0">
                <a:latin typeface="华文中宋" panose="02010600040101010101" charset="-122"/>
                <a:ea typeface="华文中宋" panose="02010600040101010101" charset="-122"/>
                <a:cs typeface="华文中宋" panose="02010600040101010101" charset="-122"/>
                <a:sym typeface="+mn-ea"/>
              </a:rPr>
              <a:t>）</a:t>
            </a: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sym typeface="+mn-ea"/>
              </a:rPr>
              <a:t>其他：性别、年龄、种族、宗教、政治倾向</a:t>
            </a: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342900" indent="-342900" algn="l" fontAlgn="auto">
              <a:lnSpc>
                <a:spcPct val="150000"/>
              </a:lnSpc>
              <a:buFont typeface="Arial" panose="020B0604020202020204" pitchFamily="34" charset="0"/>
              <a:buChar char="•"/>
            </a:pP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342900" indent="-342900" algn="l" fontAlgn="auto">
              <a:lnSpc>
                <a:spcPct val="150000"/>
              </a:lnSpc>
              <a:buFont typeface="Arial" panose="020B0604020202020204" pitchFamily="34" charset="0"/>
              <a:buChar char="•"/>
            </a:pP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en-US" sz="2400" dirty="0">
                <a:latin typeface="华文中宋" panose="02010600040101010101" charset="-122"/>
                <a:ea typeface="华文中宋" panose="02010600040101010101" charset="-122"/>
                <a:cs typeface="华文中宋" panose="02010600040101010101" charset="-122"/>
              </a:rPr>
              <a:t>Experiment 4b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pic>
        <p:nvPicPr>
          <p:cNvPr id="3" name="图片 2"/>
          <p:cNvPicPr>
            <a:picLocks noChangeAspect="1"/>
          </p:cNvPicPr>
          <p:nvPr>
            <p:custDataLst>
              <p:tags r:id="rId1"/>
            </p:custDataLst>
          </p:nvPr>
        </p:nvPicPr>
        <p:blipFill>
          <a:blip r:embed="rId5"/>
          <a:stretch>
            <a:fillRect/>
          </a:stretch>
        </p:blipFill>
        <p:spPr>
          <a:xfrm>
            <a:off x="3320415" y="3454400"/>
            <a:ext cx="4133850" cy="290512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1073150" y="1719580"/>
            <a:ext cx="10467975" cy="463867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复现思路及流程（</a:t>
            </a:r>
            <a:r>
              <a:rPr lang="en-US" altLang="zh-CN" sz="2400" dirty="0">
                <a:latin typeface="华文中宋" panose="02010600040101010101" charset="-122"/>
                <a:ea typeface="华文中宋" panose="02010600040101010101" charset="-122"/>
                <a:cs typeface="华文中宋" panose="02010600040101010101" charset="-122"/>
              </a:rPr>
              <a:t>4a</a:t>
            </a:r>
            <a:r>
              <a:rPr lang="zh-CN" altLang="en-US" sz="2400" dirty="0">
                <a:latin typeface="华文中宋" panose="02010600040101010101" charset="-122"/>
                <a:ea typeface="华文中宋" panose="02010600040101010101" charset="-122"/>
                <a:cs typeface="华文中宋" panose="02010600040101010101" charset="-122"/>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5"/>
            </p:custDataLst>
          </p:nvPr>
        </p:nvPicPr>
        <p:blipFill>
          <a:blip r:embed="rId8"/>
          <a:stretch>
            <a:fillRect/>
          </a:stretch>
        </p:blipFill>
        <p:spPr>
          <a:xfrm>
            <a:off x="781685" y="2115820"/>
            <a:ext cx="10325100" cy="339534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8"/>
          <a:stretch>
            <a:fillRect/>
          </a:stretch>
        </p:blipFill>
        <p:spPr>
          <a:xfrm>
            <a:off x="862330" y="2013585"/>
            <a:ext cx="9893300" cy="427101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zh-CN" altLang="en-US" sz="2400" b="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  </a:t>
            </a:r>
            <a:endParaRPr lang="zh-CN" altLang="en-US" sz="2400" b="0" dirty="0">
              <a:solidFill>
                <a:srgbClr val="FF0000"/>
              </a:solidFill>
              <a:highlight>
                <a:srgbClr val="000000">
                  <a:alpha val="0"/>
                </a:srgbClr>
              </a:highlight>
              <a:latin typeface="华文中宋" panose="02010600040101010101" charset="-122"/>
              <a:ea typeface="华文中宋" panose="02010600040101010101" charset="-122"/>
              <a:cs typeface="华文中宋" panose="02010600040101010101" charset="-122"/>
              <a:sym typeface="+mn-ea"/>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11"/>
          <a:stretch>
            <a:fillRect/>
          </a:stretch>
        </p:blipFill>
        <p:spPr>
          <a:xfrm>
            <a:off x="878205" y="1966595"/>
            <a:ext cx="9749790" cy="2319655"/>
          </a:xfrm>
          <a:prstGeom prst="rect">
            <a:avLst/>
          </a:prstGeom>
        </p:spPr>
      </p:pic>
      <p:pic>
        <p:nvPicPr>
          <p:cNvPr id="5" name="图片 4"/>
          <p:cNvPicPr>
            <a:picLocks noChangeAspect="1"/>
          </p:cNvPicPr>
          <p:nvPr>
            <p:custDataLst>
              <p:tags r:id="rId6"/>
            </p:custDataLst>
          </p:nvPr>
        </p:nvPicPr>
        <p:blipFill>
          <a:blip r:embed="rId12"/>
          <a:stretch>
            <a:fillRect/>
          </a:stretch>
        </p:blipFill>
        <p:spPr>
          <a:xfrm>
            <a:off x="823595" y="4525010"/>
            <a:ext cx="2656205" cy="1626870"/>
          </a:xfrm>
          <a:prstGeom prst="rect">
            <a:avLst/>
          </a:prstGeom>
        </p:spPr>
      </p:pic>
      <p:pic>
        <p:nvPicPr>
          <p:cNvPr id="7" name="图片 6"/>
          <p:cNvPicPr>
            <a:picLocks noChangeAspect="1"/>
          </p:cNvPicPr>
          <p:nvPr>
            <p:custDataLst>
              <p:tags r:id="rId7"/>
            </p:custDataLst>
          </p:nvPr>
        </p:nvPicPr>
        <p:blipFill>
          <a:blip r:embed="rId13"/>
          <a:stretch>
            <a:fillRect/>
          </a:stretch>
        </p:blipFill>
        <p:spPr>
          <a:xfrm>
            <a:off x="7369175" y="4639945"/>
            <a:ext cx="2157730" cy="1226185"/>
          </a:xfrm>
          <a:prstGeom prst="rect">
            <a:avLst/>
          </a:prstGeom>
        </p:spPr>
      </p:pic>
      <p:pic>
        <p:nvPicPr>
          <p:cNvPr id="8" name="图片 7"/>
          <p:cNvPicPr>
            <a:picLocks noChangeAspect="1"/>
          </p:cNvPicPr>
          <p:nvPr>
            <p:custDataLst>
              <p:tags r:id="rId8"/>
            </p:custDataLst>
          </p:nvPr>
        </p:nvPicPr>
        <p:blipFill>
          <a:blip r:embed="rId14"/>
          <a:stretch>
            <a:fillRect/>
          </a:stretch>
        </p:blipFill>
        <p:spPr>
          <a:xfrm>
            <a:off x="3575050" y="4540885"/>
            <a:ext cx="3170555" cy="213995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custDataLst>
              <p:tags r:id="rId5"/>
            </p:custDataLst>
          </p:nvPr>
        </p:nvPicPr>
        <p:blipFill>
          <a:blip r:embed="rId8"/>
          <a:stretch>
            <a:fillRect/>
          </a:stretch>
        </p:blipFill>
        <p:spPr>
          <a:xfrm>
            <a:off x="309880" y="2037715"/>
            <a:ext cx="11736705" cy="486283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5"/>
            </p:custDataLst>
          </p:nvPr>
        </p:nvPicPr>
        <p:blipFill>
          <a:blip r:embed="rId8"/>
          <a:stretch>
            <a:fillRect/>
          </a:stretch>
        </p:blipFill>
        <p:spPr>
          <a:xfrm>
            <a:off x="919480" y="1885950"/>
            <a:ext cx="8375650" cy="475996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复现思路及流程</a:t>
            </a:r>
            <a:r>
              <a:rPr lang="en-US" sz="2400" b="0" dirty="0">
                <a:latin typeface="华文中宋" panose="02010600040101010101" charset="-122"/>
                <a:ea typeface="华文中宋" panose="02010600040101010101" charset="-122"/>
                <a:cs typeface="华文中宋" panose="02010600040101010101" charset="-122"/>
              </a:rPr>
              <a:t> </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custDataLst>
              <p:tags r:id="rId5"/>
            </p:custDataLst>
          </p:nvPr>
        </p:nvPicPr>
        <p:blipFill>
          <a:blip r:embed="rId9"/>
          <a:stretch>
            <a:fillRect/>
          </a:stretch>
        </p:blipFill>
        <p:spPr>
          <a:xfrm>
            <a:off x="831850" y="1872615"/>
            <a:ext cx="6543675" cy="4953000"/>
          </a:xfrm>
          <a:prstGeom prst="rect">
            <a:avLst/>
          </a:prstGeom>
        </p:spPr>
      </p:pic>
      <p:sp>
        <p:nvSpPr>
          <p:cNvPr id="7" name="矩形 6"/>
          <p:cNvSpPr/>
          <p:nvPr>
            <p:custDataLst>
              <p:tags r:id="rId6"/>
            </p:custDataLst>
          </p:nvPr>
        </p:nvSpPr>
        <p:spPr>
          <a:xfrm>
            <a:off x="954405" y="2689225"/>
            <a:ext cx="1780540" cy="332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 </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000000">
                    <a:alpha val="0"/>
                  </a:srgbClr>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8"/>
          <a:stretch>
            <a:fillRect/>
          </a:stretch>
        </p:blipFill>
        <p:spPr>
          <a:xfrm>
            <a:off x="940435" y="1857375"/>
            <a:ext cx="6646545" cy="4545965"/>
          </a:xfrm>
          <a:prstGeom prst="rect">
            <a:avLst/>
          </a:prstGeom>
        </p:spPr>
      </p:pic>
      <p:sp>
        <p:nvSpPr>
          <p:cNvPr id="5" name="矩形 4"/>
          <p:cNvSpPr/>
          <p:nvPr/>
        </p:nvSpPr>
        <p:spPr>
          <a:xfrm>
            <a:off x="1085850" y="2703830"/>
            <a:ext cx="1780540" cy="332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 </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4a</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9"/>
          <a:stretch>
            <a:fillRect/>
          </a:stretch>
        </p:blipFill>
        <p:spPr>
          <a:xfrm>
            <a:off x="518795" y="2994025"/>
            <a:ext cx="6296025" cy="1171575"/>
          </a:xfrm>
          <a:prstGeom prst="rect">
            <a:avLst/>
          </a:prstGeom>
        </p:spPr>
      </p:pic>
      <p:pic>
        <p:nvPicPr>
          <p:cNvPr id="6" name="图片 5"/>
          <p:cNvPicPr>
            <a:picLocks noChangeAspect="1"/>
          </p:cNvPicPr>
          <p:nvPr>
            <p:custDataLst>
              <p:tags r:id="rId6"/>
            </p:custDataLst>
          </p:nvPr>
        </p:nvPicPr>
        <p:blipFill>
          <a:blip r:embed="rId10"/>
          <a:stretch>
            <a:fillRect/>
          </a:stretch>
        </p:blipFill>
        <p:spPr>
          <a:xfrm>
            <a:off x="6936740" y="1922145"/>
            <a:ext cx="4895850" cy="421957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成员信息和分工</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graphicFrame>
        <p:nvGraphicFramePr>
          <p:cNvPr id="3" name="表格 2"/>
          <p:cNvGraphicFramePr/>
          <p:nvPr>
            <p:custDataLst>
              <p:tags r:id="rId1"/>
            </p:custDataLst>
          </p:nvPr>
        </p:nvGraphicFramePr>
        <p:xfrm>
          <a:off x="802005" y="1464945"/>
          <a:ext cx="10678160" cy="3303270"/>
        </p:xfrm>
        <a:graphic>
          <a:graphicData uri="http://schemas.openxmlformats.org/drawingml/2006/table">
            <a:tbl>
              <a:tblPr firstRow="1" bandRow="1">
                <a:tableStyleId>{5C22544A-7EE6-4342-B048-85BDC9FD1C3A}</a:tableStyleId>
              </a:tblPr>
              <a:tblGrid>
                <a:gridCol w="2669540">
                  <a:extLst>
                    <a:ext uri="{9D8B030D-6E8A-4147-A177-3AD203B41FA5}">
                      <a16:colId xmlns:a16="http://schemas.microsoft.com/office/drawing/2014/main" val="20000"/>
                    </a:ext>
                  </a:extLst>
                </a:gridCol>
                <a:gridCol w="2669540">
                  <a:extLst>
                    <a:ext uri="{9D8B030D-6E8A-4147-A177-3AD203B41FA5}">
                      <a16:colId xmlns:a16="http://schemas.microsoft.com/office/drawing/2014/main" val="20001"/>
                    </a:ext>
                  </a:extLst>
                </a:gridCol>
                <a:gridCol w="2669540">
                  <a:extLst>
                    <a:ext uri="{9D8B030D-6E8A-4147-A177-3AD203B41FA5}">
                      <a16:colId xmlns:a16="http://schemas.microsoft.com/office/drawing/2014/main" val="20002"/>
                    </a:ext>
                  </a:extLst>
                </a:gridCol>
                <a:gridCol w="2669540">
                  <a:extLst>
                    <a:ext uri="{9D8B030D-6E8A-4147-A177-3AD203B41FA5}">
                      <a16:colId xmlns:a16="http://schemas.microsoft.com/office/drawing/2014/main" val="20003"/>
                    </a:ext>
                  </a:extLst>
                </a:gridCol>
              </a:tblGrid>
              <a:tr h="423545">
                <a:tc>
                  <a:txBody>
                    <a:bodyPr/>
                    <a:lstStyle/>
                    <a:p>
                      <a:pPr algn="ctr">
                        <a:buNone/>
                      </a:pPr>
                      <a:endParaRPr lang="zh-CN" altLang="en-US"/>
                    </a:p>
                  </a:txBody>
                  <a:tcPr>
                    <a:solidFill>
                      <a:srgbClr val="E7E7E7"/>
                    </a:solidFill>
                  </a:tcPr>
                </a:tc>
                <a:tc>
                  <a:txBody>
                    <a:bodyPr/>
                    <a:lstStyle/>
                    <a:p>
                      <a:pPr algn="ctr">
                        <a:buNone/>
                      </a:pPr>
                      <a:r>
                        <a:rPr lang="zh-CN" altLang="en-US">
                          <a:solidFill>
                            <a:schemeClr val="tx1"/>
                          </a:solidFill>
                        </a:rPr>
                        <a:t>王荣（组长）</a:t>
                      </a:r>
                    </a:p>
                  </a:txBody>
                  <a:tcPr>
                    <a:solidFill>
                      <a:srgbClr val="E7E7E7"/>
                    </a:solidFill>
                  </a:tcPr>
                </a:tc>
                <a:tc>
                  <a:txBody>
                    <a:bodyPr/>
                    <a:lstStyle/>
                    <a:p>
                      <a:pPr algn="ctr">
                        <a:buNone/>
                      </a:pPr>
                      <a:r>
                        <a:rPr lang="zh-CN" altLang="en-US">
                          <a:solidFill>
                            <a:schemeClr val="tx1"/>
                          </a:solidFill>
                        </a:rPr>
                        <a:t>刘洋</a:t>
                      </a:r>
                    </a:p>
                  </a:txBody>
                  <a:tcPr>
                    <a:solidFill>
                      <a:srgbClr val="E7E7E7"/>
                    </a:solidFill>
                  </a:tcPr>
                </a:tc>
                <a:tc>
                  <a:txBody>
                    <a:bodyPr/>
                    <a:lstStyle/>
                    <a:p>
                      <a:pPr algn="ctr">
                        <a:buNone/>
                      </a:pPr>
                      <a:r>
                        <a:rPr lang="zh-CN" altLang="en-US">
                          <a:solidFill>
                            <a:schemeClr val="tx1"/>
                          </a:solidFill>
                        </a:rPr>
                        <a:t>武婷婷</a:t>
                      </a:r>
                    </a:p>
                  </a:txBody>
                  <a:tcPr>
                    <a:solidFill>
                      <a:srgbClr val="E7E7E7"/>
                    </a:solidFill>
                  </a:tcPr>
                </a:tc>
                <a:extLst>
                  <a:ext uri="{0D108BD9-81ED-4DB2-BD59-A6C34878D82A}">
                    <a16:rowId xmlns:a16="http://schemas.microsoft.com/office/drawing/2014/main" val="10000"/>
                  </a:ext>
                </a:extLst>
              </a:tr>
              <a:tr h="422910">
                <a:tc>
                  <a:txBody>
                    <a:bodyPr/>
                    <a:lstStyle/>
                    <a:p>
                      <a:pPr algn="ctr">
                        <a:buNone/>
                      </a:pPr>
                      <a:r>
                        <a:rPr lang="zh-CN" altLang="en-US"/>
                        <a:t>学号</a:t>
                      </a:r>
                    </a:p>
                  </a:txBody>
                  <a:tcPr>
                    <a:solidFill>
                      <a:srgbClr val="CBCBCB"/>
                    </a:solidFill>
                  </a:tcPr>
                </a:tc>
                <a:tc>
                  <a:txBody>
                    <a:bodyPr/>
                    <a:lstStyle/>
                    <a:p>
                      <a:pPr algn="ctr">
                        <a:buNone/>
                      </a:pPr>
                      <a:r>
                        <a:rPr lang="en-US" altLang="zh-CN">
                          <a:solidFill>
                            <a:schemeClr val="tx1"/>
                          </a:solidFill>
                        </a:rPr>
                        <a:t>222302021</a:t>
                      </a:r>
                    </a:p>
                  </a:txBody>
                  <a:tcPr>
                    <a:solidFill>
                      <a:srgbClr val="CBCBCB"/>
                    </a:solidFill>
                  </a:tcPr>
                </a:tc>
                <a:tc>
                  <a:txBody>
                    <a:bodyPr/>
                    <a:lstStyle/>
                    <a:p>
                      <a:pPr algn="ctr">
                        <a:buNone/>
                      </a:pPr>
                      <a:r>
                        <a:rPr lang="en-US" altLang="zh-CN">
                          <a:solidFill>
                            <a:schemeClr val="tx1"/>
                          </a:solidFill>
                        </a:rPr>
                        <a:t>222302020</a:t>
                      </a:r>
                    </a:p>
                  </a:txBody>
                  <a:tcPr>
                    <a:solidFill>
                      <a:srgbClr val="CBCBCB"/>
                    </a:solidFill>
                  </a:tcPr>
                </a:tc>
                <a:tc>
                  <a:txBody>
                    <a:bodyPr/>
                    <a:lstStyle/>
                    <a:p>
                      <a:pPr algn="ctr">
                        <a:buNone/>
                      </a:pPr>
                      <a:r>
                        <a:rPr lang="en-US" altLang="zh-CN">
                          <a:solidFill>
                            <a:schemeClr val="tx1"/>
                          </a:solidFill>
                        </a:rPr>
                        <a:t>222302019</a:t>
                      </a:r>
                    </a:p>
                  </a:txBody>
                  <a:tcPr>
                    <a:solidFill>
                      <a:srgbClr val="CBCBCB"/>
                    </a:solidFill>
                  </a:tcPr>
                </a:tc>
                <a:extLst>
                  <a:ext uri="{0D108BD9-81ED-4DB2-BD59-A6C34878D82A}">
                    <a16:rowId xmlns:a16="http://schemas.microsoft.com/office/drawing/2014/main" val="10001"/>
                  </a:ext>
                </a:extLst>
              </a:tr>
              <a:tr h="1016635">
                <a:tc>
                  <a:txBody>
                    <a:bodyPr/>
                    <a:lstStyle/>
                    <a:p>
                      <a:pPr algn="ctr">
                        <a:buNone/>
                      </a:pPr>
                      <a:r>
                        <a:rPr lang="zh-CN" altLang="en-US"/>
                        <a:t>代码</a:t>
                      </a:r>
                    </a:p>
                  </a:txBody>
                  <a:tcPr/>
                </a:tc>
                <a:tc>
                  <a:txBody>
                    <a:bodyPr/>
                    <a:lstStyle/>
                    <a:p>
                      <a:pPr algn="ctr">
                        <a:buNone/>
                      </a:pPr>
                      <a:r>
                        <a:rPr lang="en-US" altLang="zh-CN"/>
                        <a:t>20%</a:t>
                      </a:r>
                    </a:p>
                    <a:p>
                      <a:pPr algn="ctr">
                        <a:buNone/>
                      </a:pPr>
                      <a:r>
                        <a:rPr lang="zh-CN" altLang="en-US"/>
                        <a:t>数据导入及清理、描述统计</a:t>
                      </a:r>
                    </a:p>
                  </a:txBody>
                  <a:tcPr/>
                </a:tc>
                <a:tc>
                  <a:txBody>
                    <a:bodyPr/>
                    <a:lstStyle/>
                    <a:p>
                      <a:pPr algn="ctr">
                        <a:buNone/>
                      </a:pPr>
                      <a:r>
                        <a:rPr lang="en-US" altLang="zh-CN" b="1"/>
                        <a:t>60%</a:t>
                      </a:r>
                    </a:p>
                    <a:p>
                      <a:pPr algn="ctr">
                        <a:buNone/>
                      </a:pPr>
                      <a:r>
                        <a:rPr lang="zh-CN" altLang="en-US" b="1"/>
                        <a:t>混合线性模型</a:t>
                      </a:r>
                    </a:p>
                  </a:txBody>
                  <a:tcPr/>
                </a:tc>
                <a:tc>
                  <a:txBody>
                    <a:bodyPr/>
                    <a:lstStyle/>
                    <a:p>
                      <a:pPr algn="ctr">
                        <a:buNone/>
                      </a:pPr>
                      <a:r>
                        <a:rPr lang="en-US" altLang="zh-CN"/>
                        <a:t>20%</a:t>
                      </a:r>
                    </a:p>
                    <a:p>
                      <a:pPr algn="ctr">
                        <a:buNone/>
                      </a:pPr>
                      <a:r>
                        <a:rPr lang="zh-CN" altLang="en-US"/>
                        <a:t>画图</a:t>
                      </a:r>
                    </a:p>
                  </a:txBody>
                  <a:tcPr/>
                </a:tc>
                <a:extLst>
                  <a:ext uri="{0D108BD9-81ED-4DB2-BD59-A6C34878D82A}">
                    <a16:rowId xmlns:a16="http://schemas.microsoft.com/office/drawing/2014/main" val="10002"/>
                  </a:ext>
                </a:extLst>
              </a:tr>
              <a:tr h="1016000">
                <a:tc>
                  <a:txBody>
                    <a:bodyPr/>
                    <a:lstStyle/>
                    <a:p>
                      <a:pPr algn="ctr">
                        <a:buNone/>
                      </a:pPr>
                      <a:r>
                        <a:rPr lang="en-US" altLang="zh-CN"/>
                        <a:t>papaja</a:t>
                      </a:r>
                    </a:p>
                    <a:p>
                      <a:pPr algn="ctr">
                        <a:buNone/>
                      </a:pPr>
                      <a:r>
                        <a:rPr lang="en-US" altLang="zh-CN"/>
                        <a:t>(</a:t>
                      </a:r>
                      <a:r>
                        <a:rPr lang="zh-CN" altLang="en-US"/>
                        <a:t>内容确定及代码输出）</a:t>
                      </a:r>
                    </a:p>
                  </a:txBody>
                  <a:tcPr/>
                </a:tc>
                <a:tc>
                  <a:txBody>
                    <a:bodyPr/>
                    <a:lstStyle/>
                    <a:p>
                      <a:pPr algn="ctr">
                        <a:buNone/>
                      </a:pPr>
                      <a:r>
                        <a:rPr lang="en-US" altLang="zh-CN" b="1"/>
                        <a:t>60%</a:t>
                      </a:r>
                    </a:p>
                    <a:p>
                      <a:pPr algn="ctr">
                        <a:buNone/>
                      </a:pPr>
                      <a:r>
                        <a:rPr lang="zh-CN" altLang="en-US" b="1"/>
                        <a:t>复现结果、讨论与结论</a:t>
                      </a:r>
                    </a:p>
                  </a:txBody>
                  <a:tcPr/>
                </a:tc>
                <a:tc>
                  <a:txBody>
                    <a:bodyPr/>
                    <a:lstStyle/>
                    <a:p>
                      <a:pPr algn="ctr">
                        <a:buNone/>
                      </a:pPr>
                      <a:r>
                        <a:rPr lang="en-US" altLang="zh-CN"/>
                        <a:t>20%</a:t>
                      </a:r>
                    </a:p>
                    <a:p>
                      <a:pPr algn="ctr">
                        <a:buNone/>
                      </a:pPr>
                      <a:r>
                        <a:rPr lang="zh-CN" altLang="en-US"/>
                        <a:t>复现思路及流程</a:t>
                      </a:r>
                    </a:p>
                  </a:txBody>
                  <a:tcPr/>
                </a:tc>
                <a:tc>
                  <a:txBody>
                    <a:bodyPr/>
                    <a:lstStyle/>
                    <a:p>
                      <a:pPr algn="ctr">
                        <a:buNone/>
                      </a:pPr>
                      <a:r>
                        <a:rPr lang="en-US" altLang="zh-CN"/>
                        <a:t>20%</a:t>
                      </a:r>
                    </a:p>
                    <a:p>
                      <a:pPr algn="ctr">
                        <a:buNone/>
                      </a:pPr>
                      <a:r>
                        <a:rPr lang="zh-CN" altLang="en-US"/>
                        <a:t>引言</a:t>
                      </a:r>
                    </a:p>
                  </a:txBody>
                  <a:tcPr/>
                </a:tc>
                <a:extLst>
                  <a:ext uri="{0D108BD9-81ED-4DB2-BD59-A6C34878D82A}">
                    <a16:rowId xmlns:a16="http://schemas.microsoft.com/office/drawing/2014/main" val="10003"/>
                  </a:ext>
                </a:extLst>
              </a:tr>
              <a:tr h="424180">
                <a:tc>
                  <a:txBody>
                    <a:bodyPr/>
                    <a:lstStyle/>
                    <a:p>
                      <a:pPr algn="ctr">
                        <a:buNone/>
                      </a:pPr>
                      <a:r>
                        <a:rPr lang="en-US" altLang="zh-CN"/>
                        <a:t>PPT</a:t>
                      </a:r>
                      <a:r>
                        <a:rPr lang="zh-CN" altLang="en-US"/>
                        <a:t>及汇报</a:t>
                      </a:r>
                    </a:p>
                  </a:txBody>
                  <a:tcPr/>
                </a:tc>
                <a:tc>
                  <a:txBody>
                    <a:bodyPr/>
                    <a:lstStyle/>
                    <a:p>
                      <a:pPr algn="ctr">
                        <a:buNone/>
                      </a:pPr>
                      <a:r>
                        <a:rPr lang="en-US" altLang="zh-CN"/>
                        <a:t>20%</a:t>
                      </a:r>
                    </a:p>
                  </a:txBody>
                  <a:tcPr/>
                </a:tc>
                <a:tc>
                  <a:txBody>
                    <a:bodyPr/>
                    <a:lstStyle/>
                    <a:p>
                      <a:pPr algn="ctr">
                        <a:buNone/>
                      </a:pPr>
                      <a:r>
                        <a:rPr lang="en-US" altLang="zh-CN"/>
                        <a:t>20%</a:t>
                      </a:r>
                    </a:p>
                  </a:txBody>
                  <a:tcPr/>
                </a:tc>
                <a:tc>
                  <a:txBody>
                    <a:bodyPr/>
                    <a:lstStyle/>
                    <a:p>
                      <a:pPr algn="ctr">
                        <a:buNone/>
                      </a:pPr>
                      <a:r>
                        <a:rPr lang="en-US" altLang="zh-CN" sz="1800" b="1">
                          <a:sym typeface="+mn-ea"/>
                        </a:rPr>
                        <a:t>60%</a:t>
                      </a:r>
                      <a:endParaRPr lang="zh-CN" altLang="en-US" b="1"/>
                    </a:p>
                  </a:txBody>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endParaRPr lang="zh-CN" altLang="en-US" sz="2400" b="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A1D17F7-F93A-3238-AF74-783B86FD16CD}"/>
              </a:ext>
            </a:extLst>
          </p:cNvPr>
          <p:cNvPicPr>
            <a:picLocks noChangeAspect="1"/>
          </p:cNvPicPr>
          <p:nvPr/>
        </p:nvPicPr>
        <p:blipFill>
          <a:blip r:embed="rId7"/>
          <a:stretch>
            <a:fillRect/>
          </a:stretch>
        </p:blipFill>
        <p:spPr>
          <a:xfrm>
            <a:off x="874395" y="2143691"/>
            <a:ext cx="9677897" cy="3906228"/>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11"/>
          <a:stretch>
            <a:fillRect/>
          </a:stretch>
        </p:blipFill>
        <p:spPr>
          <a:xfrm>
            <a:off x="83185" y="5081270"/>
            <a:ext cx="11934825" cy="1676400"/>
          </a:xfrm>
          <a:prstGeom prst="rect">
            <a:avLst/>
          </a:prstGeom>
        </p:spPr>
      </p:pic>
      <p:grpSp>
        <p:nvGrpSpPr>
          <p:cNvPr id="9" name="组合 8"/>
          <p:cNvGrpSpPr/>
          <p:nvPr/>
        </p:nvGrpSpPr>
        <p:grpSpPr>
          <a:xfrm>
            <a:off x="300355" y="1786255"/>
            <a:ext cx="11456670" cy="3136900"/>
            <a:chOff x="473" y="2813"/>
            <a:chExt cx="18042" cy="4940"/>
          </a:xfrm>
        </p:grpSpPr>
        <p:pic>
          <p:nvPicPr>
            <p:cNvPr id="5" name="图片 4"/>
            <p:cNvPicPr>
              <a:picLocks noChangeAspect="1"/>
            </p:cNvPicPr>
            <p:nvPr>
              <p:custDataLst>
                <p:tags r:id="rId6"/>
              </p:custDataLst>
            </p:nvPr>
          </p:nvPicPr>
          <p:blipFill>
            <a:blip r:embed="rId12"/>
            <a:srcRect b="11644"/>
            <a:stretch>
              <a:fillRect/>
            </a:stretch>
          </p:blipFill>
          <p:spPr>
            <a:xfrm>
              <a:off x="473" y="2813"/>
              <a:ext cx="18043" cy="4940"/>
            </a:xfrm>
            <a:prstGeom prst="rect">
              <a:avLst/>
            </a:prstGeom>
          </p:spPr>
        </p:pic>
        <p:sp>
          <p:nvSpPr>
            <p:cNvPr id="7" name="矩形 6"/>
            <p:cNvSpPr/>
            <p:nvPr>
              <p:custDataLst>
                <p:tags r:id="rId7"/>
              </p:custDataLst>
            </p:nvPr>
          </p:nvSpPr>
          <p:spPr>
            <a:xfrm>
              <a:off x="783" y="5665"/>
              <a:ext cx="1188" cy="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8"/>
              </p:custDataLst>
            </p:nvPr>
          </p:nvSpPr>
          <p:spPr>
            <a:xfrm>
              <a:off x="840" y="7057"/>
              <a:ext cx="1282" cy="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endParaRPr lang="zh-CN" altLang="en-US" sz="2400" b="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69085" y="1807845"/>
            <a:ext cx="7358380" cy="4599940"/>
            <a:chOff x="2471" y="2847"/>
            <a:chExt cx="11588" cy="7244"/>
          </a:xfrm>
        </p:grpSpPr>
        <p:pic>
          <p:nvPicPr>
            <p:cNvPr id="2" name="图片 1"/>
            <p:cNvPicPr>
              <a:picLocks noChangeAspect="1"/>
            </p:cNvPicPr>
            <p:nvPr>
              <p:custDataLst>
                <p:tags r:id="rId6"/>
              </p:custDataLst>
            </p:nvPr>
          </p:nvPicPr>
          <p:blipFill>
            <a:blip r:embed="rId9"/>
            <a:stretch>
              <a:fillRect/>
            </a:stretch>
          </p:blipFill>
          <p:spPr>
            <a:xfrm>
              <a:off x="2525" y="2847"/>
              <a:ext cx="11535" cy="7245"/>
            </a:xfrm>
            <a:prstGeom prst="rect">
              <a:avLst/>
            </a:prstGeom>
          </p:spPr>
        </p:pic>
        <p:sp>
          <p:nvSpPr>
            <p:cNvPr id="6" name="矩形 5"/>
            <p:cNvSpPr/>
            <p:nvPr/>
          </p:nvSpPr>
          <p:spPr>
            <a:xfrm>
              <a:off x="2471" y="8226"/>
              <a:ext cx="9600" cy="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092950" y="2702560"/>
            <a:ext cx="4566920" cy="1708150"/>
            <a:chOff x="11170" y="4256"/>
            <a:chExt cx="7192" cy="2690"/>
          </a:xfrm>
        </p:grpSpPr>
        <p:pic>
          <p:nvPicPr>
            <p:cNvPr id="10" name="图片 9"/>
            <p:cNvPicPr>
              <a:picLocks noChangeAspect="1"/>
            </p:cNvPicPr>
            <p:nvPr>
              <p:custDataLst>
                <p:tags r:id="rId5"/>
              </p:custDataLst>
            </p:nvPr>
          </p:nvPicPr>
          <p:blipFill>
            <a:blip r:embed="rId10"/>
            <a:stretch>
              <a:fillRect/>
            </a:stretch>
          </p:blipFill>
          <p:spPr>
            <a:xfrm>
              <a:off x="11178" y="4256"/>
              <a:ext cx="7185" cy="2690"/>
            </a:xfrm>
            <a:prstGeom prst="rect">
              <a:avLst/>
            </a:prstGeom>
          </p:spPr>
        </p:pic>
        <p:sp>
          <p:nvSpPr>
            <p:cNvPr id="11" name="矩形 10"/>
            <p:cNvSpPr/>
            <p:nvPr/>
          </p:nvSpPr>
          <p:spPr>
            <a:xfrm>
              <a:off x="11170" y="6518"/>
              <a:ext cx="6558" cy="309"/>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6BD09971-0829-C2FF-4D04-42399EAA0AB8}"/>
              </a:ext>
            </a:extLst>
          </p:cNvPr>
          <p:cNvPicPr>
            <a:picLocks noChangeAspect="1"/>
          </p:cNvPicPr>
          <p:nvPr/>
        </p:nvPicPr>
        <p:blipFill>
          <a:blip r:embed="rId7"/>
          <a:stretch>
            <a:fillRect/>
          </a:stretch>
        </p:blipFill>
        <p:spPr>
          <a:xfrm>
            <a:off x="913534" y="2137341"/>
            <a:ext cx="8985712" cy="412877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custDataLst>
              <p:tags r:id="rId5"/>
            </p:custDataLst>
          </p:nvPr>
        </p:nvPicPr>
        <p:blipFill>
          <a:blip r:embed="rId10"/>
          <a:stretch>
            <a:fillRect/>
          </a:stretch>
        </p:blipFill>
        <p:spPr>
          <a:xfrm>
            <a:off x="7980045" y="2787015"/>
            <a:ext cx="3686175" cy="1343025"/>
          </a:xfrm>
          <a:prstGeom prst="rect">
            <a:avLst/>
          </a:prstGeom>
        </p:spPr>
      </p:pic>
      <p:grpSp>
        <p:nvGrpSpPr>
          <p:cNvPr id="7" name="组合 6"/>
          <p:cNvGrpSpPr/>
          <p:nvPr/>
        </p:nvGrpSpPr>
        <p:grpSpPr>
          <a:xfrm>
            <a:off x="838835" y="1826895"/>
            <a:ext cx="7343140" cy="4591050"/>
            <a:chOff x="1321" y="2877"/>
            <a:chExt cx="11564" cy="7230"/>
          </a:xfrm>
        </p:grpSpPr>
        <p:pic>
          <p:nvPicPr>
            <p:cNvPr id="5" name="图片 4"/>
            <p:cNvPicPr>
              <a:picLocks noChangeAspect="1"/>
            </p:cNvPicPr>
            <p:nvPr>
              <p:custDataLst>
                <p:tags r:id="rId7"/>
              </p:custDataLst>
            </p:nvPr>
          </p:nvPicPr>
          <p:blipFill>
            <a:blip r:embed="rId11"/>
            <a:stretch>
              <a:fillRect/>
            </a:stretch>
          </p:blipFill>
          <p:spPr>
            <a:xfrm>
              <a:off x="1321" y="2877"/>
              <a:ext cx="11565" cy="7230"/>
            </a:xfrm>
            <a:prstGeom prst="rect">
              <a:avLst/>
            </a:prstGeom>
          </p:spPr>
        </p:pic>
        <p:sp>
          <p:nvSpPr>
            <p:cNvPr id="2" name="矩形 1"/>
            <p:cNvSpPr/>
            <p:nvPr/>
          </p:nvSpPr>
          <p:spPr>
            <a:xfrm>
              <a:off x="1354" y="8274"/>
              <a:ext cx="9410" cy="309"/>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custDataLst>
              <p:tags r:id="rId6"/>
            </p:custDataLst>
          </p:nvPr>
        </p:nvSpPr>
        <p:spPr>
          <a:xfrm>
            <a:off x="8093710" y="3872230"/>
            <a:ext cx="3199130" cy="226695"/>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10"/>
          <a:stretch>
            <a:fillRect/>
          </a:stretch>
        </p:blipFill>
        <p:spPr>
          <a:xfrm>
            <a:off x="904240" y="1809750"/>
            <a:ext cx="7048500" cy="4354830"/>
          </a:xfrm>
          <a:prstGeom prst="rect">
            <a:avLst/>
          </a:prstGeom>
        </p:spPr>
      </p:pic>
      <p:pic>
        <p:nvPicPr>
          <p:cNvPr id="5" name="图片 4"/>
          <p:cNvPicPr>
            <a:picLocks noChangeAspect="1"/>
          </p:cNvPicPr>
          <p:nvPr>
            <p:custDataLst>
              <p:tags r:id="rId6"/>
            </p:custDataLst>
          </p:nvPr>
        </p:nvPicPr>
        <p:blipFill>
          <a:blip r:embed="rId11"/>
          <a:srcRect b="23043"/>
          <a:stretch>
            <a:fillRect/>
          </a:stretch>
        </p:blipFill>
        <p:spPr>
          <a:xfrm>
            <a:off x="881380" y="6136640"/>
            <a:ext cx="7207250" cy="561975"/>
          </a:xfrm>
          <a:prstGeom prst="rect">
            <a:avLst/>
          </a:prstGeom>
        </p:spPr>
      </p:pic>
      <p:sp>
        <p:nvSpPr>
          <p:cNvPr id="9" name="矩形 8"/>
          <p:cNvSpPr/>
          <p:nvPr>
            <p:custDataLst>
              <p:tags r:id="rId7"/>
            </p:custDataLst>
          </p:nvPr>
        </p:nvSpPr>
        <p:spPr>
          <a:xfrm>
            <a:off x="935355" y="3077210"/>
            <a:ext cx="5975350" cy="407035"/>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5"/>
            </p:custDataLst>
          </p:nvPr>
        </p:nvPicPr>
        <p:blipFill>
          <a:blip r:embed="rId12"/>
          <a:srcRect b="23043"/>
          <a:stretch>
            <a:fillRect/>
          </a:stretch>
        </p:blipFill>
        <p:spPr>
          <a:xfrm>
            <a:off x="881380" y="6136640"/>
            <a:ext cx="7207250" cy="561975"/>
          </a:xfrm>
          <a:prstGeom prst="rect">
            <a:avLst/>
          </a:prstGeom>
        </p:spPr>
      </p:pic>
      <p:grpSp>
        <p:nvGrpSpPr>
          <p:cNvPr id="10" name="组合 9"/>
          <p:cNvGrpSpPr/>
          <p:nvPr/>
        </p:nvGrpSpPr>
        <p:grpSpPr>
          <a:xfrm>
            <a:off x="8284210" y="2896870"/>
            <a:ext cx="3695700" cy="1647190"/>
            <a:chOff x="11252" y="4562"/>
            <a:chExt cx="5820" cy="2594"/>
          </a:xfrm>
        </p:grpSpPr>
        <p:pic>
          <p:nvPicPr>
            <p:cNvPr id="7" name="图片 6"/>
            <p:cNvPicPr>
              <a:picLocks noChangeAspect="1"/>
            </p:cNvPicPr>
            <p:nvPr>
              <p:custDataLst>
                <p:tags r:id="rId8"/>
              </p:custDataLst>
            </p:nvPr>
          </p:nvPicPr>
          <p:blipFill>
            <a:blip r:embed="rId13"/>
            <a:stretch>
              <a:fillRect/>
            </a:stretch>
          </p:blipFill>
          <p:spPr>
            <a:xfrm>
              <a:off x="11252" y="4562"/>
              <a:ext cx="5820" cy="2580"/>
            </a:xfrm>
            <a:prstGeom prst="rect">
              <a:avLst/>
            </a:prstGeom>
          </p:spPr>
        </p:pic>
        <p:sp>
          <p:nvSpPr>
            <p:cNvPr id="8" name="矩形 7"/>
            <p:cNvSpPr/>
            <p:nvPr>
              <p:custDataLst>
                <p:tags r:id="rId9"/>
              </p:custDataLst>
            </p:nvPr>
          </p:nvSpPr>
          <p:spPr>
            <a:xfrm>
              <a:off x="11309" y="6848"/>
              <a:ext cx="5252" cy="309"/>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59790" y="1795145"/>
            <a:ext cx="7345045" cy="4714240"/>
            <a:chOff x="1354" y="2827"/>
            <a:chExt cx="11567" cy="7424"/>
          </a:xfrm>
        </p:grpSpPr>
        <p:pic>
          <p:nvPicPr>
            <p:cNvPr id="6" name="图片 5"/>
            <p:cNvPicPr>
              <a:picLocks noChangeAspect="1"/>
            </p:cNvPicPr>
            <p:nvPr>
              <p:custDataLst>
                <p:tags r:id="rId6"/>
              </p:custDataLst>
            </p:nvPr>
          </p:nvPicPr>
          <p:blipFill>
            <a:blip r:embed="rId14"/>
            <a:stretch>
              <a:fillRect/>
            </a:stretch>
          </p:blipFill>
          <p:spPr>
            <a:xfrm>
              <a:off x="1431" y="2827"/>
              <a:ext cx="11490" cy="7425"/>
            </a:xfrm>
            <a:prstGeom prst="rect">
              <a:avLst/>
            </a:prstGeom>
          </p:spPr>
        </p:pic>
        <p:sp>
          <p:nvSpPr>
            <p:cNvPr id="9" name="矩形 8"/>
            <p:cNvSpPr/>
            <p:nvPr>
              <p:custDataLst>
                <p:tags r:id="rId7"/>
              </p:custDataLst>
            </p:nvPr>
          </p:nvSpPr>
          <p:spPr>
            <a:xfrm>
              <a:off x="1354" y="8435"/>
              <a:ext cx="9410" cy="309"/>
            </a:xfrm>
            <a:prstGeom prst="rect">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5"/>
            </p:custDataLst>
          </p:nvPr>
        </p:nvPicPr>
        <p:blipFill>
          <a:blip r:embed="rId8"/>
          <a:stretch>
            <a:fillRect/>
          </a:stretch>
        </p:blipFill>
        <p:spPr>
          <a:xfrm>
            <a:off x="561340" y="1939290"/>
            <a:ext cx="11362690" cy="430466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8"/>
          <a:stretch>
            <a:fillRect/>
          </a:stretch>
        </p:blipFill>
        <p:spPr>
          <a:xfrm>
            <a:off x="573405" y="1983105"/>
            <a:ext cx="11267440" cy="421767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4a</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10"/>
          <a:stretch>
            <a:fillRect/>
          </a:stretch>
        </p:blipFill>
        <p:spPr>
          <a:xfrm>
            <a:off x="502920" y="2021205"/>
            <a:ext cx="4973955" cy="3366135"/>
          </a:xfrm>
          <a:prstGeom prst="rect">
            <a:avLst/>
          </a:prstGeom>
        </p:spPr>
      </p:pic>
      <p:pic>
        <p:nvPicPr>
          <p:cNvPr id="6" name="图片 5"/>
          <p:cNvPicPr>
            <a:picLocks noChangeAspect="1"/>
          </p:cNvPicPr>
          <p:nvPr>
            <p:custDataLst>
              <p:tags r:id="rId6"/>
            </p:custDataLst>
          </p:nvPr>
        </p:nvPicPr>
        <p:blipFill>
          <a:blip r:embed="rId11"/>
          <a:stretch>
            <a:fillRect/>
          </a:stretch>
        </p:blipFill>
        <p:spPr>
          <a:xfrm>
            <a:off x="5591810" y="2041525"/>
            <a:ext cx="4888230" cy="3310890"/>
          </a:xfrm>
          <a:prstGeom prst="rect">
            <a:avLst/>
          </a:prstGeom>
        </p:spPr>
      </p:pic>
      <p:pic>
        <p:nvPicPr>
          <p:cNvPr id="5" name="图片 4"/>
          <p:cNvPicPr>
            <a:picLocks noChangeAspect="1"/>
          </p:cNvPicPr>
          <p:nvPr>
            <p:custDataLst>
              <p:tags r:id="rId7"/>
            </p:custDataLst>
          </p:nvPr>
        </p:nvPicPr>
        <p:blipFill>
          <a:blip r:embed="rId12"/>
          <a:stretch>
            <a:fillRect/>
          </a:stretch>
        </p:blipFill>
        <p:spPr>
          <a:xfrm>
            <a:off x="8341995" y="5393055"/>
            <a:ext cx="3380740" cy="13639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研究简介（前言）</a:t>
            </a:r>
            <a:endParaRPr lang="zh-CN" alt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388745"/>
            <a:ext cx="10484485" cy="2861310"/>
          </a:xfrm>
          <a:prstGeom prst="rect">
            <a:avLst/>
          </a:prstGeom>
          <a:noFill/>
        </p:spPr>
        <p:txBody>
          <a:bodyPr wrap="square" rtlCol="0">
            <a:spAutoFit/>
          </a:bodyPr>
          <a:lstStyle/>
          <a:p>
            <a:pPr marL="342900"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sym typeface="+mn-ea"/>
              </a:rPr>
              <a:t>有一些规则经常被违反，而且很少被执行</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altLang="en-US" sz="2000">
                <a:latin typeface="华文中宋" panose="02010600040101010101" charset="-122"/>
                <a:ea typeface="华文中宋" panose="02010600040101010101" charset="-122"/>
                <a:cs typeface="华文中宋" panose="02010600040101010101" charset="-122"/>
                <a:sym typeface="+mn-ea"/>
              </a:rPr>
              <a:t>例如</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altLang="en-US" sz="2000">
                <a:latin typeface="华文中宋" panose="02010600040101010101" charset="-122"/>
                <a:ea typeface="华文中宋" panose="02010600040101010101" charset="-122"/>
                <a:cs typeface="华文中宋" panose="02010600040101010101" charset="-122"/>
                <a:sym typeface="+mn-ea"/>
              </a:rPr>
              <a:t>乱穿马路</a:t>
            </a:r>
            <a:r>
              <a:rPr lang="en-US" altLang="zh-CN" sz="2000">
                <a:latin typeface="华文中宋" panose="02010600040101010101" charset="-122"/>
                <a:ea typeface="华文中宋" panose="02010600040101010101" charset="-122"/>
                <a:cs typeface="华文中宋" panose="02010600040101010101" charset="-122"/>
                <a:sym typeface="+mn-ea"/>
              </a:rPr>
              <a:t>)</a:t>
            </a:r>
            <a:r>
              <a:rPr lang="zh-CN" altLang="en-US" sz="2000">
                <a:latin typeface="华文中宋" panose="02010600040101010101" charset="-122"/>
                <a:ea typeface="华文中宋" panose="02010600040101010101" charset="-122"/>
                <a:cs typeface="华文中宋" panose="02010600040101010101" charset="-122"/>
                <a:sym typeface="+mn-ea"/>
              </a:rPr>
              <a:t>。</a:t>
            </a:r>
            <a:endParaRPr lang="en-US" altLang="zh-CN" sz="2000">
              <a:latin typeface="华文中宋" panose="02010600040101010101" charset="-122"/>
              <a:ea typeface="华文中宋" panose="02010600040101010101" charset="-122"/>
              <a:cs typeface="华文中宋" panose="02010600040101010101" charset="-122"/>
            </a:endParaRPr>
          </a:p>
          <a:p>
            <a:pPr marL="342900"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rPr>
              <a:t>幽灵规则</a:t>
            </a:r>
            <a:r>
              <a:rPr lang="en-US" altLang="zh-CN" sz="2000">
                <a:latin typeface="华文中宋" panose="02010600040101010101" charset="-122"/>
                <a:ea typeface="华文中宋" panose="02010600040101010101" charset="-122"/>
                <a:cs typeface="华文中宋" panose="02010600040101010101" charset="-122"/>
                <a:sym typeface="+mn-ea"/>
              </a:rPr>
              <a:t> (</a:t>
            </a:r>
            <a:r>
              <a:rPr lang="en-US" altLang="zh-CN" sz="2000">
                <a:latin typeface="华文中宋" panose="02010600040101010101" charset="-122"/>
                <a:ea typeface="华文中宋" panose="02010600040101010101" charset="-122"/>
                <a:cs typeface="华文中宋" panose="02010600040101010101" charset="-122"/>
              </a:rPr>
              <a:t>Phantom rules</a:t>
            </a:r>
            <a:r>
              <a:rPr lang="en-US" altLang="zh-CN" sz="2000">
                <a:latin typeface="华文中宋" panose="02010600040101010101" charset="-122"/>
                <a:ea typeface="华文中宋" panose="02010600040101010101" charset="-122"/>
                <a:cs typeface="华文中宋" panose="02010600040101010101" charset="-122"/>
                <a:sym typeface="+mn-ea"/>
              </a:rPr>
              <a:t>)</a:t>
            </a:r>
            <a:r>
              <a:rPr lang="zh-CN" altLang="en-US" sz="2000">
                <a:latin typeface="华文中宋" panose="02010600040101010101" charset="-122"/>
                <a:ea typeface="华文中宋" panose="02010600040101010101" charset="-122"/>
                <a:cs typeface="华文中宋" panose="02010600040101010101" charset="-122"/>
                <a:sym typeface="+mn-ea"/>
              </a:rPr>
              <a:t>：由法律或是其他一些明确的行为准则</a:t>
            </a:r>
            <a:r>
              <a:rPr lang="zh-CN" altLang="en-US" sz="2000">
                <a:highlight>
                  <a:srgbClr val="FFFF00"/>
                </a:highlight>
                <a:latin typeface="华文中宋" panose="02010600040101010101" charset="-122"/>
                <a:ea typeface="华文中宋" panose="02010600040101010101" charset="-122"/>
                <a:cs typeface="华文中宋" panose="02010600040101010101" charset="-122"/>
                <a:sym typeface="+mn-ea"/>
              </a:rPr>
              <a:t>编纂</a:t>
            </a:r>
            <a:r>
              <a:rPr lang="zh-CN" altLang="en-US" sz="2000">
                <a:latin typeface="华文中宋" panose="02010600040101010101" charset="-122"/>
                <a:ea typeface="华文中宋" panose="02010600040101010101" charset="-122"/>
                <a:cs typeface="华文中宋" panose="02010600040101010101" charset="-122"/>
                <a:sym typeface="+mn-ea"/>
              </a:rPr>
              <a:t>的指令，它们</a:t>
            </a:r>
            <a:r>
              <a:rPr lang="zh-CN" altLang="en-US" sz="2000">
                <a:highlight>
                  <a:srgbClr val="FFFF00"/>
                </a:highlight>
                <a:latin typeface="华文中宋" panose="02010600040101010101" charset="-122"/>
                <a:ea typeface="华文中宋" panose="02010600040101010101" charset="-122"/>
                <a:cs typeface="华文中宋" panose="02010600040101010101" charset="-122"/>
                <a:sym typeface="+mn-ea"/>
              </a:rPr>
              <a:t>经常被违反</a:t>
            </a:r>
            <a:r>
              <a:rPr lang="zh-CN" altLang="en-US" sz="2000">
                <a:latin typeface="华文中宋" panose="02010600040101010101" charset="-122"/>
                <a:ea typeface="华文中宋" panose="02010600040101010101" charset="-122"/>
                <a:cs typeface="华文中宋" panose="02010600040101010101" charset="-122"/>
                <a:sym typeface="+mn-ea"/>
              </a:rPr>
              <a:t>，同时</a:t>
            </a:r>
            <a:r>
              <a:rPr lang="zh-CN" altLang="en-US" sz="2000">
                <a:highlight>
                  <a:srgbClr val="FFFF00"/>
                </a:highlight>
                <a:latin typeface="华文中宋" panose="02010600040101010101" charset="-122"/>
                <a:ea typeface="华文中宋" panose="02010600040101010101" charset="-122"/>
                <a:cs typeface="华文中宋" panose="02010600040101010101" charset="-122"/>
                <a:sym typeface="+mn-ea"/>
              </a:rPr>
              <a:t>很少被执行</a:t>
            </a:r>
            <a:r>
              <a:rPr lang="zh-CN" altLang="en-US" sz="2000">
                <a:latin typeface="华文中宋" panose="02010600040101010101" charset="-122"/>
                <a:ea typeface="华文中宋" panose="02010600040101010101" charset="-122"/>
                <a:cs typeface="华文中宋" panose="02010600040101010101" charset="-122"/>
                <a:sym typeface="+mn-ea"/>
              </a:rPr>
              <a:t>。</a:t>
            </a:r>
            <a:endParaRPr lang="en-US" altLang="zh-CN" sz="2000">
              <a:latin typeface="华文中宋" panose="02010600040101010101" charset="-122"/>
              <a:ea typeface="华文中宋" panose="02010600040101010101" charset="-122"/>
              <a:cs typeface="华文中宋" panose="02010600040101010101" charset="-122"/>
            </a:endParaRPr>
          </a:p>
          <a:p>
            <a:pPr marL="342900"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rPr>
              <a:t>这种在执行上的模糊性使得这些规则的执行很容易受到第三方对自私行为（尽管是合法的）所产生的</a:t>
            </a:r>
            <a:r>
              <a:rPr lang="zh-CN" altLang="en-US" sz="2000">
                <a:highlight>
                  <a:srgbClr val="FFFF00"/>
                </a:highlight>
                <a:latin typeface="华文中宋" panose="02010600040101010101" charset="-122"/>
                <a:ea typeface="华文中宋" panose="02010600040101010101" charset="-122"/>
                <a:cs typeface="华文中宋" panose="02010600040101010101" charset="-122"/>
              </a:rPr>
              <a:t>偏见</a:t>
            </a:r>
            <a:r>
              <a:rPr lang="zh-CN" altLang="en-US" sz="2000">
                <a:latin typeface="华文中宋" panose="02010600040101010101" charset="-122"/>
                <a:ea typeface="华文中宋" panose="02010600040101010101" charset="-122"/>
                <a:cs typeface="华文中宋" panose="02010600040101010101" charset="-122"/>
              </a:rPr>
              <a:t>影响。同时，因为这些规则被编纂成文，它们也提供了一个看似合法的理由，通过制定规则的系统执行惩罚。</a:t>
            </a: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复现思路及流程（</a:t>
            </a:r>
            <a:r>
              <a:rPr lang="en-US" altLang="zh-CN" sz="2400" dirty="0">
                <a:latin typeface="华文中宋" panose="02010600040101010101" charset="-122"/>
                <a:ea typeface="华文中宋" panose="02010600040101010101" charset="-122"/>
                <a:cs typeface="华文中宋" panose="02010600040101010101" charset="-122"/>
              </a:rPr>
              <a:t>4b</a:t>
            </a:r>
            <a:r>
              <a:rPr lang="zh-CN" altLang="en-US" sz="2400" dirty="0">
                <a:latin typeface="华文中宋" panose="02010600040101010101" charset="-122"/>
                <a:ea typeface="华文中宋" panose="02010600040101010101" charset="-122"/>
                <a:cs typeface="华文中宋" panose="02010600040101010101" charset="-122"/>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8"/>
          <a:stretch>
            <a:fillRect/>
          </a:stretch>
        </p:blipFill>
        <p:spPr>
          <a:xfrm>
            <a:off x="821055" y="2142490"/>
            <a:ext cx="10002520" cy="189484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4b</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8"/>
          <a:stretch>
            <a:fillRect/>
          </a:stretch>
        </p:blipFill>
        <p:spPr>
          <a:xfrm>
            <a:off x="756920" y="1814830"/>
            <a:ext cx="8715375" cy="467677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复现思路及流程（</a:t>
            </a:r>
            <a:r>
              <a:rPr lang="en-US" altLang="zh-CN"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4b</a:t>
            </a:r>
            <a:r>
              <a:rPr lang="zh-CN" altLang="en-US" sz="2400" dirty="0">
                <a:highlight>
                  <a:srgbClr val="000000">
                    <a:alpha val="0"/>
                  </a:srgbClr>
                </a:highlight>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8"/>
          <a:stretch>
            <a:fillRect/>
          </a:stretch>
        </p:blipFill>
        <p:spPr>
          <a:xfrm>
            <a:off x="861695" y="2038985"/>
            <a:ext cx="10841355" cy="351853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endParaRPr lang="zh-CN" altLang="en-US" sz="2400" b="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44C91BE-620A-44CD-9EE5-39F3885242EC}"/>
              </a:ext>
            </a:extLst>
          </p:cNvPr>
          <p:cNvPicPr>
            <a:picLocks noChangeAspect="1"/>
          </p:cNvPicPr>
          <p:nvPr/>
        </p:nvPicPr>
        <p:blipFill>
          <a:blip r:embed="rId7"/>
          <a:stretch>
            <a:fillRect/>
          </a:stretch>
        </p:blipFill>
        <p:spPr>
          <a:xfrm>
            <a:off x="1017384" y="1957908"/>
            <a:ext cx="9447416" cy="453983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4287216-CBA7-8DCA-68EA-C6A2BFD4F3E1}"/>
              </a:ext>
            </a:extLst>
          </p:cNvPr>
          <p:cNvPicPr>
            <a:picLocks noChangeAspect="1"/>
          </p:cNvPicPr>
          <p:nvPr/>
        </p:nvPicPr>
        <p:blipFill>
          <a:blip r:embed="rId7"/>
          <a:stretch>
            <a:fillRect/>
          </a:stretch>
        </p:blipFill>
        <p:spPr>
          <a:xfrm>
            <a:off x="1163059" y="2039618"/>
            <a:ext cx="9106796" cy="4491516"/>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endParaRPr lang="zh-CN" altLang="en-US" sz="2400" b="0" dirty="0">
              <a:solidFill>
                <a:srgbClr val="FF0000"/>
              </a:solidFill>
              <a:latin typeface="华文中宋" panose="02010600040101010101" charset="-122"/>
              <a:ea typeface="华文中宋" panose="02010600040101010101" charset="-122"/>
              <a:cs typeface="华文中宋" panose="02010600040101010101" charset="-122"/>
              <a:sym typeface="+mn-ea"/>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655FD6B9-170B-BAD7-F16D-ADCDCEAE0B93}"/>
              </a:ext>
            </a:extLst>
          </p:cNvPr>
          <p:cNvPicPr>
            <a:picLocks noChangeAspect="1"/>
          </p:cNvPicPr>
          <p:nvPr/>
        </p:nvPicPr>
        <p:blipFill>
          <a:blip r:embed="rId7"/>
          <a:stretch>
            <a:fillRect/>
          </a:stretch>
        </p:blipFill>
        <p:spPr>
          <a:xfrm>
            <a:off x="1023461" y="2097336"/>
            <a:ext cx="9028679" cy="4401028"/>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7E43866-BC3A-5DE3-390A-1D1CA531EEC1}"/>
              </a:ext>
            </a:extLst>
          </p:cNvPr>
          <p:cNvPicPr>
            <a:picLocks noChangeAspect="1"/>
          </p:cNvPicPr>
          <p:nvPr/>
        </p:nvPicPr>
        <p:blipFill>
          <a:blip r:embed="rId7"/>
          <a:stretch>
            <a:fillRect/>
          </a:stretch>
        </p:blipFill>
        <p:spPr>
          <a:xfrm>
            <a:off x="874395" y="1945571"/>
            <a:ext cx="9697429" cy="4713201"/>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8"/>
          <a:stretch>
            <a:fillRect/>
          </a:stretch>
        </p:blipFill>
        <p:spPr>
          <a:xfrm>
            <a:off x="728345" y="1837690"/>
            <a:ext cx="10177145" cy="437832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8"/>
          <a:stretch>
            <a:fillRect/>
          </a:stretch>
        </p:blipFill>
        <p:spPr>
          <a:xfrm>
            <a:off x="842010" y="1931670"/>
            <a:ext cx="10275570" cy="386905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8"/>
          <a:stretch>
            <a:fillRect/>
          </a:stretch>
        </p:blipFill>
        <p:spPr>
          <a:xfrm>
            <a:off x="750570" y="2036445"/>
            <a:ext cx="10666095" cy="399161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研究简介（实验概览）</a:t>
            </a:r>
            <a:endParaRPr lang="zh-CN" alt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grpSp>
        <p:nvGrpSpPr>
          <p:cNvPr id="10" name="组合 9"/>
          <p:cNvGrpSpPr/>
          <p:nvPr/>
        </p:nvGrpSpPr>
        <p:grpSpPr>
          <a:xfrm>
            <a:off x="860425" y="1312545"/>
            <a:ext cx="1650365" cy="5164455"/>
            <a:chOff x="1355" y="2067"/>
            <a:chExt cx="2599" cy="8133"/>
          </a:xfrm>
        </p:grpSpPr>
        <p:sp>
          <p:nvSpPr>
            <p:cNvPr id="3" name="左大括号 2"/>
            <p:cNvSpPr/>
            <p:nvPr/>
          </p:nvSpPr>
          <p:spPr>
            <a:xfrm>
              <a:off x="1355" y="2333"/>
              <a:ext cx="444" cy="7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p>
          </p:txBody>
        </p:sp>
        <p:sp>
          <p:nvSpPr>
            <p:cNvPr id="4" name="矩形 3"/>
            <p:cNvSpPr/>
            <p:nvPr/>
          </p:nvSpPr>
          <p:spPr>
            <a:xfrm>
              <a:off x="1843" y="2067"/>
              <a:ext cx="2111" cy="577"/>
            </a:xfrm>
            <a:prstGeom prst="rect">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实验</a:t>
              </a:r>
              <a:r>
                <a:rPr lang="en-US" altLang="zh-CN" sz="2000"/>
                <a:t>1</a:t>
              </a:r>
            </a:p>
          </p:txBody>
        </p:sp>
        <p:sp>
          <p:nvSpPr>
            <p:cNvPr id="5" name="矩形 4"/>
            <p:cNvSpPr/>
            <p:nvPr>
              <p:custDataLst>
                <p:tags r:id="rId7"/>
              </p:custDataLst>
            </p:nvPr>
          </p:nvSpPr>
          <p:spPr>
            <a:xfrm>
              <a:off x="1830" y="3533"/>
              <a:ext cx="2111" cy="577"/>
            </a:xfrm>
            <a:prstGeom prst="rect">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sym typeface="+mn-ea"/>
                </a:rPr>
                <a:t>实验</a:t>
              </a:r>
              <a:r>
                <a:rPr lang="en-US" altLang="zh-CN" sz="2000">
                  <a:sym typeface="+mn-ea"/>
                </a:rPr>
                <a:t>2</a:t>
              </a:r>
            </a:p>
          </p:txBody>
        </p:sp>
        <p:sp>
          <p:nvSpPr>
            <p:cNvPr id="6" name="矩形 5"/>
            <p:cNvSpPr/>
            <p:nvPr>
              <p:custDataLst>
                <p:tags r:id="rId8"/>
              </p:custDataLst>
            </p:nvPr>
          </p:nvSpPr>
          <p:spPr>
            <a:xfrm>
              <a:off x="1839" y="5096"/>
              <a:ext cx="2111" cy="577"/>
            </a:xfrm>
            <a:prstGeom prst="rect">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实验</a:t>
              </a:r>
              <a:r>
                <a:rPr lang="en-US" altLang="zh-CN" sz="2000"/>
                <a:t>3</a:t>
              </a:r>
            </a:p>
          </p:txBody>
        </p:sp>
        <p:sp>
          <p:nvSpPr>
            <p:cNvPr id="7" name="矩形 6"/>
            <p:cNvSpPr/>
            <p:nvPr>
              <p:custDataLst>
                <p:tags r:id="rId9"/>
              </p:custDataLst>
            </p:nvPr>
          </p:nvSpPr>
          <p:spPr>
            <a:xfrm>
              <a:off x="1826" y="6655"/>
              <a:ext cx="2111" cy="577"/>
            </a:xfrm>
            <a:prstGeom prst="rect">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sym typeface="+mn-ea"/>
                </a:rPr>
                <a:t>实验</a:t>
              </a:r>
              <a:r>
                <a:rPr lang="en-US" altLang="zh-CN" sz="2000"/>
                <a:t>4a</a:t>
              </a:r>
            </a:p>
          </p:txBody>
        </p:sp>
        <p:sp>
          <p:nvSpPr>
            <p:cNvPr id="8" name="矩形 7"/>
            <p:cNvSpPr/>
            <p:nvPr>
              <p:custDataLst>
                <p:tags r:id="rId10"/>
              </p:custDataLst>
            </p:nvPr>
          </p:nvSpPr>
          <p:spPr>
            <a:xfrm>
              <a:off x="1836" y="8164"/>
              <a:ext cx="2111" cy="577"/>
            </a:xfrm>
            <a:prstGeom prst="rect">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sym typeface="+mn-ea"/>
                </a:rPr>
                <a:t>实验</a:t>
              </a:r>
              <a:r>
                <a:rPr lang="en-US" altLang="zh-CN" sz="2000"/>
                <a:t>4b</a:t>
              </a:r>
            </a:p>
          </p:txBody>
        </p:sp>
        <p:sp>
          <p:nvSpPr>
            <p:cNvPr id="9" name="矩形 8"/>
            <p:cNvSpPr/>
            <p:nvPr>
              <p:custDataLst>
                <p:tags r:id="rId11"/>
              </p:custDataLst>
            </p:nvPr>
          </p:nvSpPr>
          <p:spPr>
            <a:xfrm>
              <a:off x="1823" y="9623"/>
              <a:ext cx="2111" cy="577"/>
            </a:xfrm>
            <a:prstGeom prst="rect">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sym typeface="+mn-ea"/>
                </a:rPr>
                <a:t>实验</a:t>
              </a:r>
              <a:r>
                <a:rPr lang="en-US" altLang="zh-CN" sz="2000">
                  <a:sym typeface="+mn-ea"/>
                </a:rPr>
                <a:t>5</a:t>
              </a:r>
            </a:p>
          </p:txBody>
        </p:sp>
      </p:grpSp>
      <p:sp>
        <p:nvSpPr>
          <p:cNvPr id="12" name="矩形 11"/>
          <p:cNvSpPr/>
          <p:nvPr>
            <p:custDataLst>
              <p:tags r:id="rId1"/>
            </p:custDataLst>
          </p:nvPr>
        </p:nvSpPr>
        <p:spPr>
          <a:xfrm>
            <a:off x="2947670" y="1322705"/>
            <a:ext cx="7934325" cy="36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tx1"/>
                </a:solidFill>
              </a:rPr>
              <a:t>在独裁者游戏中当分配者自私（而不是公平）时被试更有可能执行幽灵规则</a:t>
            </a:r>
            <a:r>
              <a:rPr lang="zh-CN" altLang="en-US">
                <a:solidFill>
                  <a:schemeClr val="tx1"/>
                </a:solidFill>
              </a:rPr>
              <a:t> </a:t>
            </a:r>
          </a:p>
        </p:txBody>
      </p:sp>
      <p:sp>
        <p:nvSpPr>
          <p:cNvPr id="2" name="矩形 1"/>
          <p:cNvSpPr/>
          <p:nvPr>
            <p:custDataLst>
              <p:tags r:id="rId2"/>
            </p:custDataLst>
          </p:nvPr>
        </p:nvSpPr>
        <p:spPr>
          <a:xfrm>
            <a:off x="2943225" y="2209165"/>
            <a:ext cx="7934325" cy="36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tx1"/>
                </a:solidFill>
                <a:sym typeface="+mn-ea"/>
              </a:rPr>
              <a:t>相较于违反社会规范，违反幽灵规则被认为合法、经常发生</a:t>
            </a:r>
            <a:endParaRPr lang="zh-CN" altLang="en-US">
              <a:solidFill>
                <a:schemeClr val="tx1"/>
              </a:solidFill>
            </a:endParaRPr>
          </a:p>
        </p:txBody>
      </p:sp>
      <p:sp>
        <p:nvSpPr>
          <p:cNvPr id="11" name="矩形 10"/>
          <p:cNvSpPr/>
          <p:nvPr>
            <p:custDataLst>
              <p:tags r:id="rId3"/>
            </p:custDataLst>
          </p:nvPr>
        </p:nvSpPr>
        <p:spPr>
          <a:xfrm>
            <a:off x="2946400" y="3240405"/>
            <a:ext cx="7934325" cy="36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tx1"/>
                </a:solidFill>
                <a:sym typeface="+mn-ea"/>
              </a:rPr>
              <a:t>违反幽灵规则不同于典型的违法行为</a:t>
            </a:r>
            <a:endParaRPr lang="zh-CN">
              <a:solidFill>
                <a:schemeClr val="tx1"/>
              </a:solidFill>
            </a:endParaRPr>
          </a:p>
        </p:txBody>
      </p:sp>
      <p:sp>
        <p:nvSpPr>
          <p:cNvPr id="13" name="矩形 12"/>
          <p:cNvSpPr/>
          <p:nvPr>
            <p:custDataLst>
              <p:tags r:id="rId4"/>
            </p:custDataLst>
          </p:nvPr>
        </p:nvSpPr>
        <p:spPr>
          <a:xfrm>
            <a:off x="2941955" y="4214495"/>
            <a:ext cx="7934325" cy="36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tx1"/>
                </a:solidFill>
                <a:sym typeface="+mn-ea"/>
              </a:rPr>
              <a:t>当有惩罚动机时，违反幽灵规则更有可能被执行</a:t>
            </a:r>
            <a:endParaRPr lang="zh-CN" altLang="en-US">
              <a:solidFill>
                <a:schemeClr val="tx1"/>
              </a:solidFill>
            </a:endParaRPr>
          </a:p>
        </p:txBody>
      </p:sp>
      <p:sp>
        <p:nvSpPr>
          <p:cNvPr id="14" name="矩形 13"/>
          <p:cNvSpPr/>
          <p:nvPr>
            <p:custDataLst>
              <p:tags r:id="rId5"/>
            </p:custDataLst>
          </p:nvPr>
        </p:nvSpPr>
        <p:spPr>
          <a:xfrm>
            <a:off x="2937510" y="5188585"/>
            <a:ext cx="7934325" cy="36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tx1"/>
                </a:solidFill>
                <a:sym typeface="+mn-ea"/>
              </a:rPr>
              <a:t>当有惩罚动机时，违反幽灵规则（而非典型犯罪行为）更有可能被执行</a:t>
            </a:r>
            <a:r>
              <a:rPr lang="zh-CN" altLang="en-US">
                <a:solidFill>
                  <a:schemeClr val="tx1"/>
                </a:solidFill>
              </a:rPr>
              <a:t> </a:t>
            </a:r>
          </a:p>
        </p:txBody>
      </p:sp>
      <p:sp>
        <p:nvSpPr>
          <p:cNvPr id="15" name="矩形 14"/>
          <p:cNvSpPr/>
          <p:nvPr>
            <p:custDataLst>
              <p:tags r:id="rId6"/>
            </p:custDataLst>
          </p:nvPr>
        </p:nvSpPr>
        <p:spPr>
          <a:xfrm>
            <a:off x="2947670" y="6118860"/>
            <a:ext cx="7934325" cy="36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tx1"/>
                </a:solidFill>
              </a:rPr>
              <a:t>相较于仅违反幽灵规则，在违反幽灵规则之前违反社会规范，对其进行惩罚更公正（仅发生在惩罚动机没有得到满足的情况下）</a:t>
            </a: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5"/>
            </p:custDataLst>
          </p:nvPr>
        </p:nvPicPr>
        <p:blipFill>
          <a:blip r:embed="rId8"/>
          <a:stretch>
            <a:fillRect/>
          </a:stretch>
        </p:blipFill>
        <p:spPr>
          <a:xfrm>
            <a:off x="741680" y="2065655"/>
            <a:ext cx="9899650" cy="423481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sym typeface="+mn-ea"/>
              </a:rPr>
              <a:t>复现思路及流程</a:t>
            </a:r>
            <a:r>
              <a:rPr lang="en-US" sz="2400" b="0" dirty="0">
                <a:latin typeface="华文中宋" panose="02010600040101010101" charset="-122"/>
                <a:ea typeface="华文中宋" panose="02010600040101010101" charset="-122"/>
                <a:cs typeface="华文中宋" panose="02010600040101010101" charset="-122"/>
                <a:sym typeface="+mn-ea"/>
              </a:rPr>
              <a:t> </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altLang="zh-CN" sz="2400" dirty="0">
                <a:latin typeface="华文中宋" panose="02010600040101010101" charset="-122"/>
                <a:ea typeface="华文中宋" panose="02010600040101010101" charset="-122"/>
                <a:cs typeface="华文中宋" panose="02010600040101010101" charset="-122"/>
                <a:sym typeface="+mn-ea"/>
              </a:rPr>
              <a:t>4b</a:t>
            </a:r>
            <a:r>
              <a:rPr lang="zh-CN" altLang="en-US" sz="2400" dirty="0">
                <a:latin typeface="华文中宋" panose="02010600040101010101" charset="-122"/>
                <a:ea typeface="华文中宋" panose="02010600040101010101" charset="-122"/>
                <a:cs typeface="华文中宋" panose="02010600040101010101" charset="-122"/>
                <a:sym typeface="+mn-ea"/>
              </a:rPr>
              <a:t>）</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4" name="圆角矩形 3"/>
          <p:cNvSpPr/>
          <p:nvPr/>
        </p:nvSpPr>
        <p:spPr>
          <a:xfrm>
            <a:off x="874395" y="125539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导入数据</a:t>
            </a:r>
          </a:p>
        </p:txBody>
      </p:sp>
      <p:sp>
        <p:nvSpPr>
          <p:cNvPr id="22" name="圆角矩形 21"/>
          <p:cNvSpPr/>
          <p:nvPr>
            <p:custDataLst>
              <p:tags r:id="rId1"/>
            </p:custDataLst>
          </p:nvPr>
        </p:nvSpPr>
        <p:spPr>
          <a:xfrm>
            <a:off x="2721610" y="1246505"/>
            <a:ext cx="1433830" cy="437515"/>
          </a:xfrm>
          <a:prstGeom prst="roundRect">
            <a:avLst/>
          </a:prstGeom>
          <a:noFill/>
          <a:ln w="127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基本信息</a:t>
            </a:r>
          </a:p>
        </p:txBody>
      </p:sp>
      <p:sp>
        <p:nvSpPr>
          <p:cNvPr id="23" name="圆角矩形 22"/>
          <p:cNvSpPr/>
          <p:nvPr>
            <p:custDataLst>
              <p:tags r:id="rId2"/>
            </p:custDataLst>
          </p:nvPr>
        </p:nvSpPr>
        <p:spPr>
          <a:xfrm>
            <a:off x="4689475" y="1252855"/>
            <a:ext cx="14338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描述统计</a:t>
            </a:r>
          </a:p>
        </p:txBody>
      </p:sp>
      <p:sp>
        <p:nvSpPr>
          <p:cNvPr id="24" name="圆角矩形 23"/>
          <p:cNvSpPr/>
          <p:nvPr>
            <p:custDataLst>
              <p:tags r:id="rId3"/>
            </p:custDataLst>
          </p:nvPr>
        </p:nvSpPr>
        <p:spPr>
          <a:xfrm>
            <a:off x="6747510" y="1259205"/>
            <a:ext cx="1916430" cy="437515"/>
          </a:xfrm>
          <a:prstGeom prst="roundRect">
            <a:avLst/>
          </a:prstGeom>
          <a:noFill/>
          <a:ln>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混合线性模型</a:t>
            </a:r>
          </a:p>
        </p:txBody>
      </p:sp>
      <p:sp>
        <p:nvSpPr>
          <p:cNvPr id="25" name="圆角矩形 24"/>
          <p:cNvSpPr/>
          <p:nvPr>
            <p:custDataLst>
              <p:tags r:id="rId4"/>
            </p:custDataLst>
          </p:nvPr>
        </p:nvSpPr>
        <p:spPr>
          <a:xfrm>
            <a:off x="9333865" y="1280160"/>
            <a:ext cx="935990" cy="437515"/>
          </a:xfrm>
          <a:prstGeom prst="roundRect">
            <a:avLst/>
          </a:prstGeom>
          <a:noFill/>
          <a:ln w="38100">
            <a:solidFill>
              <a:srgbClr val="39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画图</a:t>
            </a:r>
          </a:p>
        </p:txBody>
      </p:sp>
      <p:cxnSp>
        <p:nvCxnSpPr>
          <p:cNvPr id="26" name="直接箭头连接符 25"/>
          <p:cNvCxnSpPr>
            <a:stCxn id="4" idx="3"/>
            <a:endCxn id="22" idx="1"/>
          </p:cNvCxnSpPr>
          <p:nvPr/>
        </p:nvCxnSpPr>
        <p:spPr>
          <a:xfrm flipV="1">
            <a:off x="2308225" y="1465580"/>
            <a:ext cx="41338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1"/>
          </p:cNvCxnSpPr>
          <p:nvPr/>
        </p:nvCxnSpPr>
        <p:spPr>
          <a:xfrm>
            <a:off x="4155440" y="1465580"/>
            <a:ext cx="53403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3"/>
            <a:endCxn id="24" idx="1"/>
          </p:cNvCxnSpPr>
          <p:nvPr/>
        </p:nvCxnSpPr>
        <p:spPr>
          <a:xfrm>
            <a:off x="6123305" y="1471930"/>
            <a:ext cx="6242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3"/>
            <a:endCxn id="25" idx="1"/>
          </p:cNvCxnSpPr>
          <p:nvPr/>
        </p:nvCxnSpPr>
        <p:spPr>
          <a:xfrm>
            <a:off x="8663940" y="1478280"/>
            <a:ext cx="669925"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5"/>
            </p:custDataLst>
          </p:nvPr>
        </p:nvPicPr>
        <p:blipFill>
          <a:blip r:embed="rId12"/>
          <a:stretch>
            <a:fillRect/>
          </a:stretch>
        </p:blipFill>
        <p:spPr>
          <a:xfrm>
            <a:off x="670560" y="1777365"/>
            <a:ext cx="3078480" cy="2367915"/>
          </a:xfrm>
          <a:prstGeom prst="rect">
            <a:avLst/>
          </a:prstGeom>
        </p:spPr>
      </p:pic>
      <p:pic>
        <p:nvPicPr>
          <p:cNvPr id="2" name="图片 1"/>
          <p:cNvPicPr>
            <a:picLocks noChangeAspect="1"/>
          </p:cNvPicPr>
          <p:nvPr>
            <p:custDataLst>
              <p:tags r:id="rId6"/>
            </p:custDataLst>
          </p:nvPr>
        </p:nvPicPr>
        <p:blipFill>
          <a:blip r:embed="rId13"/>
          <a:stretch>
            <a:fillRect/>
          </a:stretch>
        </p:blipFill>
        <p:spPr>
          <a:xfrm>
            <a:off x="4257040" y="1782445"/>
            <a:ext cx="3044190" cy="2334895"/>
          </a:xfrm>
          <a:prstGeom prst="rect">
            <a:avLst/>
          </a:prstGeom>
        </p:spPr>
      </p:pic>
      <p:pic>
        <p:nvPicPr>
          <p:cNvPr id="6" name="图片 5"/>
          <p:cNvPicPr>
            <a:picLocks noChangeAspect="1"/>
          </p:cNvPicPr>
          <p:nvPr>
            <p:custDataLst>
              <p:tags r:id="rId7"/>
            </p:custDataLst>
          </p:nvPr>
        </p:nvPicPr>
        <p:blipFill>
          <a:blip r:embed="rId14"/>
          <a:stretch>
            <a:fillRect/>
          </a:stretch>
        </p:blipFill>
        <p:spPr>
          <a:xfrm>
            <a:off x="591820" y="4308475"/>
            <a:ext cx="3176270" cy="2443480"/>
          </a:xfrm>
          <a:prstGeom prst="rect">
            <a:avLst/>
          </a:prstGeom>
        </p:spPr>
      </p:pic>
      <p:pic>
        <p:nvPicPr>
          <p:cNvPr id="7" name="图片 6"/>
          <p:cNvPicPr>
            <a:picLocks noChangeAspect="1"/>
          </p:cNvPicPr>
          <p:nvPr>
            <p:custDataLst>
              <p:tags r:id="rId8"/>
            </p:custDataLst>
          </p:nvPr>
        </p:nvPicPr>
        <p:blipFill>
          <a:blip r:embed="rId15"/>
          <a:stretch>
            <a:fillRect/>
          </a:stretch>
        </p:blipFill>
        <p:spPr>
          <a:xfrm>
            <a:off x="4217035" y="4314190"/>
            <a:ext cx="3166110" cy="2393950"/>
          </a:xfrm>
          <a:prstGeom prst="rect">
            <a:avLst/>
          </a:prstGeom>
        </p:spPr>
      </p:pic>
      <p:pic>
        <p:nvPicPr>
          <p:cNvPr id="8" name="图片 7"/>
          <p:cNvPicPr>
            <a:picLocks noChangeAspect="1"/>
          </p:cNvPicPr>
          <p:nvPr>
            <p:custDataLst>
              <p:tags r:id="rId9"/>
            </p:custDataLst>
          </p:nvPr>
        </p:nvPicPr>
        <p:blipFill>
          <a:blip r:embed="rId16"/>
          <a:stretch>
            <a:fillRect/>
          </a:stretch>
        </p:blipFill>
        <p:spPr>
          <a:xfrm>
            <a:off x="7618095" y="3348990"/>
            <a:ext cx="3998595" cy="177228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sz="2400" dirty="0">
                <a:latin typeface="华文中宋" panose="02010600040101010101" charset="-122"/>
                <a:ea typeface="华文中宋" panose="02010600040101010101" charset="-122"/>
                <a:cs typeface="华文中宋" panose="02010600040101010101" charset="-122"/>
              </a:rPr>
              <a:t>对结果的讨论和结论</a:t>
            </a:r>
            <a:r>
              <a:rPr lang="en-US" sz="2400" b="0" dirty="0">
                <a:highlight>
                  <a:srgbClr val="FF0000"/>
                </a:highlight>
                <a:latin typeface="华文中宋" panose="02010600040101010101" charset="-122"/>
                <a:ea typeface="华文中宋" panose="02010600040101010101" charset="-122"/>
                <a:cs typeface="华文中宋" panose="02010600040101010101" charset="-122"/>
              </a:rPr>
              <a:t> </a:t>
            </a:r>
            <a:r>
              <a:rPr lang="en-US" sz="2400" b="0" dirty="0">
                <a:highlight>
                  <a:srgbClr val="FFFF00"/>
                </a:highlight>
                <a:latin typeface="华文中宋" panose="02010600040101010101" charset="-122"/>
                <a:ea typeface="华文中宋" panose="02010600040101010101" charset="-122"/>
                <a:cs typeface="华文中宋" panose="02010600040101010101" charset="-122"/>
              </a:rPr>
              <a:t> </a:t>
            </a:r>
            <a:endParaRPr lang="en-US" sz="2400" b="0" dirty="0">
              <a:solidFill>
                <a:srgbClr val="FF0000"/>
              </a:solidFill>
              <a:highlight>
                <a:srgbClr val="FFFF00"/>
              </a:highlight>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388745"/>
            <a:ext cx="10484485" cy="3731150"/>
          </a:xfrm>
          <a:prstGeom prst="rect">
            <a:avLst/>
          </a:prstGeom>
          <a:noFill/>
        </p:spPr>
        <p:txBody>
          <a:bodyPr wrap="square" rtlCol="0">
            <a:spAutoFit/>
          </a:bodyPr>
          <a:lstStyle/>
          <a:p>
            <a:pPr marL="342900" indent="-342900" algn="l" fontAlgn="auto">
              <a:lnSpc>
                <a:spcPct val="150000"/>
              </a:lnSpc>
              <a:buFont typeface="Arial" panose="020B0604020202020204" pitchFamily="34" charset="0"/>
              <a:buChar char="•"/>
            </a:pPr>
            <a:r>
              <a:rPr lang="zh-CN" sz="2000" dirty="0">
                <a:latin typeface="华文中宋" panose="02010600040101010101" charset="-122"/>
                <a:ea typeface="华文中宋" panose="02010600040101010101" charset="-122"/>
                <a:cs typeface="华文中宋" panose="02010600040101010101" charset="-122"/>
                <a:sym typeface="+mn-ea"/>
              </a:rPr>
              <a:t>复现得到的结论和原实验一致。</a:t>
            </a:r>
          </a:p>
          <a:p>
            <a:pPr marL="342900" indent="-342900" algn="l" fontAlgn="auto">
              <a:lnSpc>
                <a:spcPct val="150000"/>
              </a:lnSpc>
              <a:buFont typeface="Arial" panose="020B0604020202020204" pitchFamily="34" charset="0"/>
              <a:buChar char="•"/>
            </a:pPr>
            <a:r>
              <a:rPr lang="zh-CN" altLang="en-US" sz="2000" dirty="0">
                <a:latin typeface="华文中宋" panose="02010600040101010101" charset="-122"/>
                <a:ea typeface="华文中宋" panose="02010600040101010101" charset="-122"/>
                <a:cs typeface="华文中宋" panose="02010600040101010101" charset="-122"/>
              </a:rPr>
              <a:t>具体的数值不完全相同</a:t>
            </a:r>
          </a:p>
          <a:p>
            <a:pPr marL="800100" lvl="1" indent="-342900" algn="l" fontAlgn="auto">
              <a:lnSpc>
                <a:spcPct val="150000"/>
              </a:lnSpc>
              <a:buFont typeface="Arial" panose="020B0604020202020204" pitchFamily="34" charset="0"/>
              <a:buChar char="•"/>
            </a:pP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所选择的混合线性模型不同</a:t>
            </a:r>
          </a:p>
          <a:p>
            <a:pPr marL="800100" lvl="1" indent="-342900" algn="l" fontAlgn="auto">
              <a:lnSpc>
                <a:spcPct val="150000"/>
              </a:lnSpc>
              <a:buFont typeface="Arial" panose="020B0604020202020204" pitchFamily="34" charset="0"/>
              <a:buChar char="•"/>
            </a:pPr>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endParaRPr lang="en-US" altLang="zh-CN" sz="2000" dirty="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对照组的设置不同（使用默认的treatment coding，R会自动将PRalone作为基线，做出另一个水平（PR+SN）与这个基线相比的值）</a:t>
            </a:r>
          </a:p>
          <a:p>
            <a:pPr marL="342900" lvl="0" indent="-342900" algn="l" fontAlgn="auto">
              <a:lnSpc>
                <a:spcPct val="150000"/>
              </a:lnSpc>
              <a:buFont typeface="Arial" panose="020B0604020202020204" pitchFamily="34" charset="0"/>
              <a:buChar char="•"/>
            </a:pPr>
            <a:r>
              <a:rPr lang="zh-CN" altLang="en-US" sz="2000" dirty="0">
                <a:solidFill>
                  <a:schemeClr val="tx1"/>
                </a:solidFill>
                <a:latin typeface="华文中宋" panose="02010600040101010101" charset="-122"/>
                <a:ea typeface="华文中宋" panose="02010600040101010101" charset="-122"/>
                <a:cs typeface="华文中宋" panose="02010600040101010101" charset="-122"/>
              </a:rPr>
              <a:t>总体来说，这个研究给出的原始数据是比较清晰的。</a:t>
            </a:r>
          </a:p>
        </p:txBody>
      </p:sp>
      <p:pic>
        <p:nvPicPr>
          <p:cNvPr id="3" name="图片 2"/>
          <p:cNvPicPr>
            <a:picLocks noChangeAspect="1"/>
          </p:cNvPicPr>
          <p:nvPr>
            <p:custDataLst>
              <p:tags r:id="rId1"/>
            </p:custDataLst>
          </p:nvPr>
        </p:nvPicPr>
        <p:blipFill>
          <a:blip r:embed="rId5"/>
          <a:stretch>
            <a:fillRect/>
          </a:stretch>
        </p:blipFill>
        <p:spPr>
          <a:xfrm>
            <a:off x="1389380" y="2805430"/>
            <a:ext cx="9231630" cy="250190"/>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1389380" y="3134360"/>
            <a:ext cx="9552305" cy="31686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9" name="矩形 8"/>
          <p:cNvSpPr/>
          <p:nvPr/>
        </p:nvSpPr>
        <p:spPr>
          <a:xfrm>
            <a:off x="0" y="1847537"/>
            <a:ext cx="12192000" cy="316292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10" name="文本框 10"/>
          <p:cNvSpPr txBox="1"/>
          <p:nvPr/>
        </p:nvSpPr>
        <p:spPr>
          <a:xfrm>
            <a:off x="484471" y="3642911"/>
            <a:ext cx="11042754" cy="400110"/>
          </a:xfrm>
          <a:prstGeom prst="rect">
            <a:avLst/>
          </a:prstGeom>
          <a:noFill/>
        </p:spPr>
        <p:txBody>
          <a:bodyPr wrap="square" rtlCol="0">
            <a:spAutoFit/>
          </a:bodyPr>
          <a:lstStyle/>
          <a:p>
            <a:pPr algn="ctr"/>
            <a:r>
              <a:rPr lang="en-US" altLang="zh-CN" sz="2000" spc="600" dirty="0">
                <a:solidFill>
                  <a:schemeClr val="bg1"/>
                </a:solidFill>
                <a:cs typeface="+mn-ea"/>
                <a:sym typeface="+mn-lt"/>
              </a:rPr>
              <a:t>T H A N K S</a:t>
            </a:r>
            <a:endParaRPr lang="zh-CN" altLang="en-US" sz="2000" spc="600" dirty="0">
              <a:solidFill>
                <a:schemeClr val="bg1"/>
              </a:solidFill>
              <a:cs typeface="+mn-ea"/>
              <a:sym typeface="+mn-lt"/>
            </a:endParaRPr>
          </a:p>
        </p:txBody>
      </p:sp>
      <p:sp>
        <p:nvSpPr>
          <p:cNvPr id="1048811" name="文本框 9"/>
          <p:cNvSpPr txBox="1"/>
          <p:nvPr/>
        </p:nvSpPr>
        <p:spPr>
          <a:xfrm>
            <a:off x="1123666" y="2429076"/>
            <a:ext cx="9944668" cy="769441"/>
          </a:xfrm>
          <a:prstGeom prst="rect">
            <a:avLst/>
          </a:prstGeom>
          <a:noFill/>
        </p:spPr>
        <p:txBody>
          <a:bodyPr wrap="square" rtlCol="0">
            <a:spAutoFit/>
          </a:bodyPr>
          <a:lstStyle/>
          <a:p>
            <a:pPr algn="ctr"/>
            <a:r>
              <a:rPr lang="zh-CN" altLang="en-US" sz="4400" spc="600">
                <a:solidFill>
                  <a:schemeClr val="bg1"/>
                </a:solidFill>
                <a:cs typeface="+mn-ea"/>
                <a:sym typeface="+mn-lt"/>
              </a:rPr>
              <a:t>谢谢大家！</a:t>
            </a:r>
            <a:endParaRPr lang="zh-CN" altLang="en-US" sz="4400" spc="600" dirty="0">
              <a:solidFill>
                <a:schemeClr val="bg1"/>
              </a:solidFill>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实验</a:t>
            </a:r>
            <a:r>
              <a:rPr lang="en-US" sz="2400" dirty="0">
                <a:latin typeface="华文中宋" panose="02010600040101010101" charset="-122"/>
                <a:ea typeface="华文中宋" panose="02010600040101010101" charset="-122"/>
                <a:cs typeface="华文中宋" panose="02010600040101010101" charset="-122"/>
              </a:rPr>
              <a:t>4a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228090"/>
            <a:ext cx="10710545" cy="5169535"/>
          </a:xfrm>
          <a:prstGeom prst="rect">
            <a:avLst/>
          </a:prstGeom>
          <a:noFill/>
        </p:spPr>
        <p:txBody>
          <a:bodyPr wrap="square" rtlCol="0">
            <a:spAutoFit/>
          </a:bodyPr>
          <a:lstStyle/>
          <a:p>
            <a:pPr marL="34290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研究目的：检验产生惩罚动机之后对违反幽灵规则进行惩罚是否被认为更合法、更公正</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被试：共</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207</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名被试</a:t>
            </a:r>
            <a:r>
              <a:rPr lang="en-US" altLang="zh-CN" sz="2000">
                <a:latin typeface="华文中宋" panose="02010600040101010101" charset="-122"/>
                <a:ea typeface="华文中宋" panose="02010600040101010101" charset="-122"/>
                <a:cs typeface="华文中宋" panose="02010600040101010101" charset="-122"/>
                <a:sym typeface="+mn-ea"/>
              </a:rPr>
              <a:t>(118</a:t>
            </a:r>
            <a:r>
              <a:rPr lang="zh-CN" altLang="en-US" sz="2000">
                <a:latin typeface="华文中宋" panose="02010600040101010101" charset="-122"/>
                <a:ea typeface="华文中宋" panose="02010600040101010101" charset="-122"/>
                <a:cs typeface="华文中宋" panose="02010600040101010101" charset="-122"/>
                <a:sym typeface="+mn-ea"/>
              </a:rPr>
              <a:t>名女性</a:t>
            </a:r>
            <a:r>
              <a:rPr lang="en-US" altLang="zh-CN" sz="2000">
                <a:latin typeface="华文中宋" panose="02010600040101010101" charset="-122"/>
                <a:ea typeface="华文中宋" panose="02010600040101010101" charset="-122"/>
                <a:cs typeface="华文中宋" panose="02010600040101010101" charset="-122"/>
                <a:sym typeface="+mn-ea"/>
              </a:rPr>
              <a:t>, 82</a:t>
            </a:r>
            <a:r>
              <a:rPr lang="zh-CN" altLang="en-US" sz="2000">
                <a:latin typeface="华文中宋" panose="02010600040101010101" charset="-122"/>
                <a:ea typeface="华文中宋" panose="02010600040101010101" charset="-122"/>
                <a:cs typeface="华文中宋" panose="02010600040101010101" charset="-122"/>
                <a:sym typeface="+mn-ea"/>
              </a:rPr>
              <a:t>名男性</a:t>
            </a:r>
            <a:r>
              <a:rPr lang="en-US" altLang="zh-CN" sz="2000">
                <a:latin typeface="华文中宋" panose="02010600040101010101" charset="-122"/>
                <a:ea typeface="华文中宋" panose="02010600040101010101" charset="-122"/>
                <a:cs typeface="华文中宋" panose="02010600040101010101" charset="-122"/>
                <a:sym typeface="+mn-ea"/>
              </a:rPr>
              <a:t>, 4</a:t>
            </a:r>
            <a:r>
              <a:rPr lang="zh-CN" altLang="en-US" sz="2000">
                <a:latin typeface="华文中宋" panose="02010600040101010101" charset="-122"/>
                <a:ea typeface="华文中宋" panose="02010600040101010101" charset="-122"/>
                <a:cs typeface="华文中宋" panose="02010600040101010101" charset="-122"/>
                <a:sym typeface="+mn-ea"/>
              </a:rPr>
              <a:t>名其他性别；</a:t>
            </a:r>
            <a:r>
              <a:rPr lang="en-US" altLang="zh-CN" sz="2000">
                <a:latin typeface="华文中宋" panose="02010600040101010101" charset="-122"/>
                <a:ea typeface="华文中宋" panose="02010600040101010101" charset="-122"/>
                <a:cs typeface="华文中宋" panose="02010600040101010101" charset="-122"/>
                <a:sym typeface="+mn-ea"/>
              </a:rPr>
              <a:t> 75.4% </a:t>
            </a:r>
            <a:r>
              <a:rPr lang="zh-CN" altLang="en-US" sz="2000">
                <a:latin typeface="华文中宋" panose="02010600040101010101" charset="-122"/>
                <a:ea typeface="华文中宋" panose="02010600040101010101" charset="-122"/>
                <a:cs typeface="华文中宋" panose="02010600040101010101" charset="-122"/>
                <a:sym typeface="+mn-ea"/>
              </a:rPr>
              <a:t>白种人</a:t>
            </a:r>
            <a:r>
              <a:rPr lang="en-US" altLang="zh-CN" sz="2000">
                <a:latin typeface="华文中宋" panose="02010600040101010101" charset="-122"/>
                <a:ea typeface="华文中宋" panose="02010600040101010101" charset="-122"/>
                <a:cs typeface="华文中宋" panose="02010600040101010101" charset="-122"/>
                <a:sym typeface="+mn-ea"/>
              </a:rPr>
              <a:t>,17.9% </a:t>
            </a:r>
            <a:r>
              <a:rPr lang="zh-CN" altLang="en-US" sz="2000">
                <a:latin typeface="华文中宋" panose="02010600040101010101" charset="-122"/>
                <a:ea typeface="华文中宋" panose="02010600040101010101" charset="-122"/>
                <a:cs typeface="华文中宋" panose="02010600040101010101" charset="-122"/>
                <a:sym typeface="+mn-ea"/>
              </a:rPr>
              <a:t>有色人种</a:t>
            </a:r>
            <a:r>
              <a:rPr lang="en-US" altLang="zh-CN" sz="2000">
                <a:latin typeface="华文中宋" panose="02010600040101010101" charset="-122"/>
                <a:ea typeface="华文中宋" panose="02010600040101010101" charset="-122"/>
                <a:cs typeface="华文中宋" panose="02010600040101010101" charset="-122"/>
                <a:sym typeface="+mn-ea"/>
              </a:rPr>
              <a:t>, 6.7% </a:t>
            </a:r>
            <a:r>
              <a:rPr lang="zh-CN" altLang="en-US" sz="2000">
                <a:latin typeface="华文中宋" panose="02010600040101010101" charset="-122"/>
                <a:ea typeface="华文中宋" panose="02010600040101010101" charset="-122"/>
                <a:cs typeface="华文中宋" panose="02010600040101010101" charset="-122"/>
                <a:sym typeface="+mn-ea"/>
              </a:rPr>
              <a:t>其他或没有报告；年龄：</a:t>
            </a:r>
            <a:r>
              <a:rPr lang="en-US" altLang="zh-CN" sz="2000" i="1">
                <a:latin typeface="华文中宋" panose="02010600040101010101" charset="-122"/>
                <a:ea typeface="华文中宋" panose="02010600040101010101" charset="-122"/>
                <a:cs typeface="华文中宋" panose="02010600040101010101" charset="-122"/>
                <a:sym typeface="+mn-ea"/>
              </a:rPr>
              <a:t>M </a:t>
            </a:r>
            <a:r>
              <a:rPr lang="en-US" altLang="zh-CN" sz="2000">
                <a:latin typeface="华文中宋" panose="02010600040101010101" charset="-122"/>
                <a:ea typeface="华文中宋" panose="02010600040101010101" charset="-122"/>
                <a:cs typeface="华文中宋" panose="02010600040101010101" charset="-122"/>
                <a:sym typeface="+mn-ea"/>
              </a:rPr>
              <a:t>= 33.07, </a:t>
            </a:r>
            <a:r>
              <a:rPr lang="en-US" altLang="zh-CN" sz="2000" i="1">
                <a:latin typeface="华文中宋" panose="02010600040101010101" charset="-122"/>
                <a:ea typeface="华文中宋" panose="02010600040101010101" charset="-122"/>
                <a:cs typeface="华文中宋" panose="02010600040101010101" charset="-122"/>
                <a:sym typeface="+mn-ea"/>
              </a:rPr>
              <a:t>SD </a:t>
            </a:r>
            <a:r>
              <a:rPr lang="en-US" altLang="zh-CN" sz="2000">
                <a:latin typeface="华文中宋" panose="02010600040101010101" charset="-122"/>
                <a:ea typeface="华文中宋" panose="02010600040101010101" charset="-122"/>
                <a:cs typeface="华文中宋" panose="02010600040101010101" charset="-122"/>
                <a:sym typeface="+mn-ea"/>
              </a:rPr>
              <a:t>= 11.28)  </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实验设计：被试内：违反规则类型</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仅违反幽灵规则</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 vs. </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违反社会规范和幽灵规则</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a:t>
            </a: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实验材料（</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6</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个情景描述）</a:t>
            </a:r>
          </a:p>
        </p:txBody>
      </p:sp>
      <p:pic>
        <p:nvPicPr>
          <p:cNvPr id="5" name="图片 4"/>
          <p:cNvPicPr>
            <a:picLocks noChangeAspect="1"/>
          </p:cNvPicPr>
          <p:nvPr>
            <p:custDataLst>
              <p:tags r:id="rId1"/>
            </p:custDataLst>
          </p:nvPr>
        </p:nvPicPr>
        <p:blipFill>
          <a:blip r:embed="rId4"/>
          <a:stretch>
            <a:fillRect/>
          </a:stretch>
        </p:blipFill>
        <p:spPr>
          <a:xfrm>
            <a:off x="1637030" y="3239770"/>
            <a:ext cx="6532880" cy="232092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实验</a:t>
            </a:r>
            <a:r>
              <a:rPr lang="en-US" sz="2400" dirty="0">
                <a:latin typeface="华文中宋" panose="02010600040101010101" charset="-122"/>
                <a:ea typeface="华文中宋" panose="02010600040101010101" charset="-122"/>
                <a:cs typeface="华文中宋" panose="02010600040101010101" charset="-122"/>
              </a:rPr>
              <a:t>4a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228090"/>
            <a:ext cx="10710545" cy="3322955"/>
          </a:xfrm>
          <a:prstGeom prst="rect">
            <a:avLst/>
          </a:prstGeom>
          <a:noFill/>
        </p:spPr>
        <p:txBody>
          <a:bodyPr wrap="square" rtlCol="0">
            <a:spAutoFit/>
          </a:bodyPr>
          <a:lstStyle/>
          <a:p>
            <a:pPr marL="34290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因变量</a:t>
            </a:r>
          </a:p>
          <a:p>
            <a:pPr marL="800100" lvl="1"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惩罚（处罚金是否正当、纳入法律系统是否正义）</a:t>
            </a:r>
          </a:p>
          <a:p>
            <a:pPr marL="800100" lvl="1"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道德（行为本身有多不道德、行为主体有多不道德、多么应受指责）</a:t>
            </a:r>
          </a:p>
          <a:p>
            <a:pPr marL="342900" lvl="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其他：性别、年龄、种族、宗教、政治倾向</a:t>
            </a:r>
          </a:p>
          <a:p>
            <a:pPr lvl="1" indent="0" algn="l" fontAlgn="auto">
              <a:lnSpc>
                <a:spcPct val="150000"/>
              </a:lnSpc>
              <a:buFont typeface="Arial" panose="020B0604020202020204" pitchFamily="34" charset="0"/>
              <a:buNone/>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indent="-342900" algn="l" fontAlgn="auto">
              <a:lnSpc>
                <a:spcPct val="150000"/>
              </a:lnSpc>
              <a:buFont typeface="Arial" panose="020B0604020202020204" pitchFamily="34" charset="0"/>
              <a:buChar char="•"/>
            </a:pPr>
            <a:endParaRPr lang="zh-CN" altLang="en-US"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endParaRPr lang="zh-CN" altLang="en-US" sz="200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实验</a:t>
            </a:r>
            <a:r>
              <a:rPr lang="en-US" sz="2400" dirty="0">
                <a:latin typeface="华文中宋" panose="02010600040101010101" charset="-122"/>
                <a:ea typeface="华文中宋" panose="02010600040101010101" charset="-122"/>
                <a:cs typeface="华文中宋" panose="02010600040101010101" charset="-122"/>
              </a:rPr>
              <a:t>4a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pic>
        <p:nvPicPr>
          <p:cNvPr id="3" name="图片 2"/>
          <p:cNvPicPr>
            <a:picLocks noChangeAspect="1"/>
          </p:cNvPicPr>
          <p:nvPr>
            <p:custDataLst>
              <p:tags r:id="rId1"/>
            </p:custDataLst>
          </p:nvPr>
        </p:nvPicPr>
        <p:blipFill>
          <a:blip r:embed="rId4"/>
          <a:stretch>
            <a:fillRect/>
          </a:stretch>
        </p:blipFill>
        <p:spPr>
          <a:xfrm>
            <a:off x="1339850" y="1490980"/>
            <a:ext cx="9643110" cy="389001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实验</a:t>
            </a:r>
            <a:r>
              <a:rPr lang="en-US" sz="2400" dirty="0">
                <a:latin typeface="华文中宋" panose="02010600040101010101" charset="-122"/>
                <a:ea typeface="华文中宋" panose="02010600040101010101" charset="-122"/>
                <a:cs typeface="华文中宋" panose="02010600040101010101" charset="-122"/>
              </a:rPr>
              <a:t>4b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242695"/>
            <a:ext cx="10710545" cy="1476375"/>
          </a:xfrm>
          <a:prstGeom prst="rect">
            <a:avLst/>
          </a:prstGeom>
          <a:noFill/>
        </p:spPr>
        <p:txBody>
          <a:bodyPr wrap="square" rtlCol="0">
            <a:spAutoFit/>
          </a:bodyPr>
          <a:lstStyle/>
          <a:p>
            <a:pPr marL="34290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实验目的：</a:t>
            </a:r>
            <a:r>
              <a:rPr lang="zh-CN" altLang="en-US" sz="2000">
                <a:latin typeface="华文中宋" panose="02010600040101010101" charset="-122"/>
                <a:ea typeface="华文中宋" panose="02010600040101010101" charset="-122"/>
                <a:cs typeface="华文中宋" panose="02010600040101010101" charset="-122"/>
                <a:sym typeface="+mn-ea"/>
              </a:rPr>
              <a:t>实验</a:t>
            </a:r>
            <a:r>
              <a:rPr lang="en-US" altLang="zh-CN" sz="2000">
                <a:latin typeface="华文中宋" panose="02010600040101010101" charset="-122"/>
                <a:ea typeface="华文中宋" panose="02010600040101010101" charset="-122"/>
                <a:cs typeface="华文中宋" panose="02010600040101010101" charset="-122"/>
                <a:sym typeface="+mn-ea"/>
              </a:rPr>
              <a:t>4a</a:t>
            </a:r>
            <a:r>
              <a:rPr lang="zh-CN" altLang="en-US" sz="2000">
                <a:latin typeface="华文中宋" panose="02010600040101010101" charset="-122"/>
                <a:ea typeface="华文中宋" panose="02010600040101010101" charset="-122"/>
                <a:cs typeface="华文中宋" panose="02010600040101010101" charset="-122"/>
                <a:sym typeface="+mn-ea"/>
              </a:rPr>
              <a:t>的效应（产生惩罚动机之后对违反规则进行惩罚是否被认为更合法、更公正）是否仅针对违反幽灵规则适用，还是同样适用与典型的犯罪行为</a:t>
            </a:r>
            <a:endParaRPr lang="en-US" altLang="zh-CN" sz="2000">
              <a:latin typeface="华文中宋" panose="02010600040101010101" charset="-122"/>
              <a:ea typeface="华文中宋" panose="02010600040101010101" charset="-122"/>
              <a:cs typeface="华文中宋" panose="02010600040101010101" charset="-122"/>
              <a:sym typeface="+mn-ea"/>
            </a:endParaRPr>
          </a:p>
          <a:p>
            <a:pPr marL="342900" lvl="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3" name="图片 2"/>
          <p:cNvPicPr>
            <a:picLocks noChangeAspect="1"/>
          </p:cNvPicPr>
          <p:nvPr>
            <p:custDataLst>
              <p:tags r:id="rId1"/>
            </p:custDataLst>
          </p:nvPr>
        </p:nvPicPr>
        <p:blipFill>
          <a:blip r:embed="rId4"/>
          <a:srcRect t="8451"/>
          <a:stretch>
            <a:fillRect/>
          </a:stretch>
        </p:blipFill>
        <p:spPr>
          <a:xfrm>
            <a:off x="2461895" y="2580640"/>
            <a:ext cx="6200140" cy="398970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a:xfrm>
            <a:off x="1247260" y="591889"/>
            <a:ext cx="9697429" cy="460375"/>
          </a:xfrm>
        </p:spPr>
        <p:txBody>
          <a:bodyPr wrap="square"/>
          <a:lstStyle/>
          <a:p>
            <a:r>
              <a:rPr lang="zh-CN" altLang="en-US" sz="2400" dirty="0">
                <a:latin typeface="华文中宋" panose="02010600040101010101" charset="-122"/>
                <a:ea typeface="华文中宋" panose="02010600040101010101" charset="-122"/>
                <a:cs typeface="华文中宋" panose="02010600040101010101" charset="-122"/>
              </a:rPr>
              <a:t>实验</a:t>
            </a:r>
            <a:r>
              <a:rPr lang="en-US" sz="2400" dirty="0">
                <a:latin typeface="华文中宋" panose="02010600040101010101" charset="-122"/>
                <a:ea typeface="华文中宋" panose="02010600040101010101" charset="-122"/>
                <a:cs typeface="华文中宋" panose="02010600040101010101" charset="-122"/>
              </a:rPr>
              <a:t>4b    </a:t>
            </a:r>
            <a:endParaRPr lang="en-US" sz="2400" b="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853440" y="1242695"/>
            <a:ext cx="11042015" cy="4246245"/>
          </a:xfrm>
          <a:prstGeom prst="rect">
            <a:avLst/>
          </a:prstGeom>
          <a:noFill/>
        </p:spPr>
        <p:txBody>
          <a:bodyPr wrap="square" rtlCol="0">
            <a:spAutoFit/>
          </a:bodyPr>
          <a:lstStyle/>
          <a:p>
            <a:pPr marL="342900" lvl="0"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sym typeface="+mn-ea"/>
              </a:rPr>
              <a:t>被试</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r>
              <a:rPr lang="en-US" altLang="zh-CN" sz="2000">
                <a:latin typeface="华文中宋" panose="02010600040101010101" charset="-122"/>
                <a:ea typeface="华文中宋" panose="02010600040101010101" charset="-122"/>
                <a:cs typeface="华文中宋" panose="02010600040101010101" charset="-122"/>
                <a:sym typeface="+mn-ea"/>
              </a:rPr>
              <a:t>310</a:t>
            </a:r>
            <a:r>
              <a:rPr lang="zh-CN" altLang="en-US" sz="2000">
                <a:latin typeface="华文中宋" panose="02010600040101010101" charset="-122"/>
                <a:ea typeface="华文中宋" panose="02010600040101010101" charset="-122"/>
                <a:cs typeface="华文中宋" panose="02010600040101010101" charset="-122"/>
                <a:sym typeface="+mn-ea"/>
              </a:rPr>
              <a:t>名被试</a:t>
            </a:r>
            <a:r>
              <a:rPr lang="en-US" altLang="zh-CN" sz="2000">
                <a:latin typeface="华文中宋" panose="02010600040101010101" charset="-122"/>
                <a:ea typeface="华文中宋" panose="02010600040101010101" charset="-122"/>
                <a:cs typeface="华文中宋" panose="02010600040101010101" charset="-122"/>
                <a:sym typeface="+mn-ea"/>
              </a:rPr>
              <a:t>(</a:t>
            </a:r>
            <a:r>
              <a:rPr lang="zh-CN" altLang="en-US" sz="2000">
                <a:latin typeface="华文中宋" panose="02010600040101010101" charset="-122"/>
                <a:ea typeface="华文中宋" panose="02010600040101010101" charset="-122"/>
                <a:cs typeface="华文中宋" panose="02010600040101010101" charset="-122"/>
                <a:sym typeface="+mn-ea"/>
              </a:rPr>
              <a:t>女性</a:t>
            </a:r>
            <a:r>
              <a:rPr lang="en-US" altLang="zh-CN" sz="2000">
                <a:latin typeface="华文中宋" panose="02010600040101010101" charset="-122"/>
                <a:ea typeface="华文中宋" panose="02010600040101010101" charset="-122"/>
                <a:cs typeface="华文中宋" panose="02010600040101010101" charset="-122"/>
                <a:sym typeface="+mn-ea"/>
              </a:rPr>
              <a:t>170</a:t>
            </a:r>
            <a:r>
              <a:rPr lang="zh-CN" altLang="en-US" sz="2000">
                <a:latin typeface="华文中宋" panose="02010600040101010101" charset="-122"/>
                <a:ea typeface="华文中宋" panose="02010600040101010101" charset="-122"/>
                <a:cs typeface="华文中宋" panose="02010600040101010101" charset="-122"/>
                <a:sym typeface="+mn-ea"/>
              </a:rPr>
              <a:t>名</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altLang="en-US" sz="2000">
                <a:latin typeface="华文中宋" panose="02010600040101010101" charset="-122"/>
                <a:ea typeface="华文中宋" panose="02010600040101010101" charset="-122"/>
                <a:cs typeface="华文中宋" panose="02010600040101010101" charset="-122"/>
                <a:sym typeface="+mn-ea"/>
              </a:rPr>
              <a:t>男性</a:t>
            </a:r>
            <a:r>
              <a:rPr lang="en-US" altLang="zh-CN" sz="2000">
                <a:latin typeface="华文中宋" panose="02010600040101010101" charset="-122"/>
                <a:ea typeface="华文中宋" panose="02010600040101010101" charset="-122"/>
                <a:cs typeface="华文中宋" panose="02010600040101010101" charset="-122"/>
                <a:sym typeface="+mn-ea"/>
              </a:rPr>
              <a:t>133</a:t>
            </a:r>
            <a:r>
              <a:rPr lang="zh-CN" altLang="en-US" sz="2000">
                <a:latin typeface="华文中宋" panose="02010600040101010101" charset="-122"/>
                <a:ea typeface="华文中宋" panose="02010600040101010101" charset="-122"/>
                <a:cs typeface="华文中宋" panose="02010600040101010101" charset="-122"/>
                <a:sym typeface="+mn-ea"/>
              </a:rPr>
              <a:t>名</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altLang="en-US" sz="2000">
                <a:latin typeface="华文中宋" panose="02010600040101010101" charset="-122"/>
                <a:ea typeface="华文中宋" panose="02010600040101010101" charset="-122"/>
                <a:cs typeface="华文中宋" panose="02010600040101010101" charset="-122"/>
                <a:sym typeface="+mn-ea"/>
              </a:rPr>
              <a:t>其他</a:t>
            </a:r>
            <a:r>
              <a:rPr lang="en-US" altLang="zh-CN" sz="2000">
                <a:latin typeface="华文中宋" panose="02010600040101010101" charset="-122"/>
                <a:ea typeface="华文中宋" panose="02010600040101010101" charset="-122"/>
                <a:cs typeface="华文中宋" panose="02010600040101010101" charset="-122"/>
                <a:sym typeface="+mn-ea"/>
              </a:rPr>
              <a:t>7 </a:t>
            </a:r>
            <a:r>
              <a:rPr lang="zh-CN" altLang="en-US" sz="2000">
                <a:latin typeface="华文中宋" panose="02010600040101010101" charset="-122"/>
                <a:ea typeface="华文中宋" panose="02010600040101010101" charset="-122"/>
                <a:cs typeface="华文中宋" panose="02010600040101010101" charset="-122"/>
                <a:sym typeface="+mn-ea"/>
              </a:rPr>
              <a:t>名；白色人种</a:t>
            </a:r>
            <a:r>
              <a:rPr lang="en-US" altLang="zh-CN" sz="2000">
                <a:latin typeface="华文中宋" panose="02010600040101010101" charset="-122"/>
                <a:ea typeface="华文中宋" panose="02010600040101010101" charset="-122"/>
                <a:cs typeface="华文中宋" panose="02010600040101010101" charset="-122"/>
                <a:sym typeface="+mn-ea"/>
              </a:rPr>
              <a:t> 62%, </a:t>
            </a:r>
            <a:r>
              <a:rPr lang="zh-CN" altLang="en-US" sz="2000">
                <a:latin typeface="华文中宋" panose="02010600040101010101" charset="-122"/>
                <a:ea typeface="华文中宋" panose="02010600040101010101" charset="-122"/>
                <a:cs typeface="华文中宋" panose="02010600040101010101" charset="-122"/>
                <a:sym typeface="+mn-ea"/>
              </a:rPr>
              <a:t>有色人种</a:t>
            </a:r>
            <a:r>
              <a:rPr lang="en-US" altLang="zh-CN" sz="2000">
                <a:latin typeface="华文中宋" panose="02010600040101010101" charset="-122"/>
                <a:ea typeface="华文中宋" panose="02010600040101010101" charset="-122"/>
                <a:cs typeface="华文中宋" panose="02010600040101010101" charset="-122"/>
                <a:sym typeface="+mn-ea"/>
              </a:rPr>
              <a:t>34%, </a:t>
            </a:r>
            <a:r>
              <a:rPr lang="zh-CN" altLang="en-US" sz="2000">
                <a:latin typeface="华文中宋" panose="02010600040101010101" charset="-122"/>
                <a:ea typeface="华文中宋" panose="02010600040101010101" charset="-122"/>
                <a:cs typeface="华文中宋" panose="02010600040101010101" charset="-122"/>
                <a:sym typeface="+mn-ea"/>
              </a:rPr>
              <a:t>其他人种或未报告</a:t>
            </a:r>
            <a:r>
              <a:rPr lang="en-US" altLang="zh-CN" sz="2000">
                <a:latin typeface="华文中宋" panose="02010600040101010101" charset="-122"/>
                <a:ea typeface="华文中宋" panose="02010600040101010101" charset="-122"/>
                <a:cs typeface="华文中宋" panose="02010600040101010101" charset="-122"/>
                <a:sym typeface="+mn-ea"/>
              </a:rPr>
              <a:t>4%</a:t>
            </a:r>
            <a:r>
              <a:rPr lang="zh-CN" altLang="en-US" sz="2000">
                <a:latin typeface="华文中宋" panose="02010600040101010101" charset="-122"/>
                <a:ea typeface="华文中宋" panose="02010600040101010101" charset="-122"/>
                <a:cs typeface="华文中宋" panose="02010600040101010101" charset="-122"/>
                <a:sym typeface="+mn-ea"/>
              </a:rPr>
              <a:t>；年龄：</a:t>
            </a:r>
            <a:r>
              <a:rPr lang="en-US" altLang="zh-CN" sz="2000" i="1">
                <a:latin typeface="华文中宋" panose="02010600040101010101" charset="-122"/>
                <a:ea typeface="华文中宋" panose="02010600040101010101" charset="-122"/>
                <a:cs typeface="华文中宋" panose="02010600040101010101" charset="-122"/>
                <a:sym typeface="+mn-ea"/>
              </a:rPr>
              <a:t>M</a:t>
            </a:r>
            <a:r>
              <a:rPr lang="en-US" altLang="zh-CN" sz="2000">
                <a:latin typeface="华文中宋" panose="02010600040101010101" charset="-122"/>
                <a:ea typeface="华文中宋" panose="02010600040101010101" charset="-122"/>
                <a:cs typeface="华文中宋" panose="02010600040101010101" charset="-122"/>
                <a:sym typeface="+mn-ea"/>
              </a:rPr>
              <a:t> = 33.5,</a:t>
            </a:r>
            <a:r>
              <a:rPr lang="en-US" altLang="zh-CN" sz="2000" i="1">
                <a:latin typeface="华文中宋" panose="02010600040101010101" charset="-122"/>
                <a:ea typeface="华文中宋" panose="02010600040101010101" charset="-122"/>
                <a:cs typeface="华文中宋" panose="02010600040101010101" charset="-122"/>
                <a:sym typeface="+mn-ea"/>
              </a:rPr>
              <a:t> SD</a:t>
            </a:r>
            <a:r>
              <a:rPr lang="en-US" altLang="zh-CN" sz="2000">
                <a:latin typeface="华文中宋" panose="02010600040101010101" charset="-122"/>
                <a:ea typeface="华文中宋" panose="02010600040101010101" charset="-122"/>
                <a:cs typeface="华文中宋" panose="02010600040101010101" charset="-122"/>
                <a:sym typeface="+mn-ea"/>
              </a:rPr>
              <a:t> = 12.2)</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342900" lvl="0"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sym typeface="+mn-ea"/>
              </a:rPr>
              <a:t>实验设计（完全被试内：</a:t>
            </a:r>
            <a:r>
              <a:rPr lang="en-US" altLang="zh-CN" sz="2000">
                <a:latin typeface="华文中宋" panose="02010600040101010101" charset="-122"/>
                <a:ea typeface="华文中宋" panose="02010600040101010101" charset="-122"/>
                <a:cs typeface="华文中宋" panose="02010600040101010101" charset="-122"/>
                <a:sym typeface="+mn-ea"/>
              </a:rPr>
              <a:t>2</a:t>
            </a:r>
            <a:r>
              <a:rPr lang="zh-CN" altLang="en-US" sz="2000">
                <a:latin typeface="华文中宋" panose="02010600040101010101" charset="-122"/>
                <a:ea typeface="华文中宋" panose="02010600040101010101" charset="-122"/>
                <a:cs typeface="华文中宋" panose="02010600040101010101" charset="-122"/>
                <a:sym typeface="+mn-ea"/>
              </a:rPr>
              <a:t>×</a:t>
            </a:r>
            <a:r>
              <a:rPr lang="en-US" altLang="zh-CN" sz="2000">
                <a:latin typeface="华文中宋" panose="02010600040101010101" charset="-122"/>
                <a:ea typeface="华文中宋" panose="02010600040101010101" charset="-122"/>
                <a:cs typeface="华文中宋" panose="02010600040101010101" charset="-122"/>
                <a:sym typeface="+mn-ea"/>
              </a:rPr>
              <a:t>2</a:t>
            </a:r>
            <a:r>
              <a:rPr lang="zh-CN" altLang="en-US" sz="2000">
                <a:latin typeface="华文中宋" panose="02010600040101010101" charset="-122"/>
                <a:ea typeface="华文中宋" panose="02010600040101010101" charset="-122"/>
                <a:cs typeface="华文中宋" panose="02010600040101010101" charset="-122"/>
                <a:sym typeface="+mn-ea"/>
              </a:rPr>
              <a:t>）</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sym typeface="+mn-ea"/>
              </a:rPr>
              <a:t>情景类型</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altLang="en-US" sz="2000">
                <a:latin typeface="华文中宋" panose="02010600040101010101" charset="-122"/>
                <a:ea typeface="华文中宋" panose="02010600040101010101" charset="-122"/>
                <a:cs typeface="华文中宋" panose="02010600040101010101" charset="-122"/>
                <a:sym typeface="+mn-ea"/>
              </a:rPr>
              <a:t>仅违反幽灵规则或实施典型犯罪行为</a:t>
            </a:r>
            <a:r>
              <a:rPr lang="en-US" altLang="zh-CN" sz="2000">
                <a:latin typeface="华文中宋" panose="02010600040101010101" charset="-122"/>
                <a:ea typeface="华文中宋" panose="02010600040101010101" charset="-122"/>
                <a:cs typeface="华文中宋" panose="02010600040101010101" charset="-122"/>
                <a:sym typeface="+mn-ea"/>
              </a:rPr>
              <a:t> vs. </a:t>
            </a:r>
            <a:r>
              <a:rPr lang="zh-CN" altLang="en-US" sz="2000">
                <a:latin typeface="华文中宋" panose="02010600040101010101" charset="-122"/>
                <a:ea typeface="华文中宋" panose="02010600040101010101" charset="-122"/>
                <a:cs typeface="华文中宋" panose="02010600040101010101" charset="-122"/>
                <a:sym typeface="+mn-ea"/>
              </a:rPr>
              <a:t>先违反社会规范后违反幽灵规则或实施典型犯罪行为</a:t>
            </a:r>
            <a:r>
              <a:rPr lang="en-US" altLang="zh-CN" sz="2000">
                <a:latin typeface="华文中宋" panose="02010600040101010101" charset="-122"/>
                <a:ea typeface="华文中宋" panose="02010600040101010101" charset="-122"/>
                <a:cs typeface="华文中宋" panose="02010600040101010101" charset="-122"/>
                <a:sym typeface="+mn-ea"/>
              </a:rPr>
              <a:t>)</a:t>
            </a: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a:p>
            <a:pPr marL="800100" lvl="1" indent="-342900" algn="l" fontAlgn="auto">
              <a:lnSpc>
                <a:spcPct val="150000"/>
              </a:lnSpc>
              <a:buFont typeface="Arial" panose="020B0604020202020204" pitchFamily="34" charset="0"/>
              <a:buChar char="•"/>
            </a:pPr>
            <a:r>
              <a:rPr lang="zh-CN" altLang="en-US" sz="2000">
                <a:latin typeface="华文中宋" panose="02010600040101010101" charset="-122"/>
                <a:ea typeface="华文中宋" panose="02010600040101010101" charset="-122"/>
                <a:cs typeface="华文中宋" panose="02010600040101010101" charset="-122"/>
                <a:sym typeface="+mn-ea"/>
              </a:rPr>
              <a:t>规则类型</a:t>
            </a:r>
            <a:r>
              <a:rPr lang="en-US" altLang="zh-CN" sz="2000">
                <a:latin typeface="华文中宋" panose="02010600040101010101" charset="-122"/>
                <a:ea typeface="华文中宋" panose="02010600040101010101" charset="-122"/>
                <a:cs typeface="华文中宋" panose="02010600040101010101" charset="-122"/>
                <a:sym typeface="+mn-ea"/>
              </a:rPr>
              <a:t> (</a:t>
            </a:r>
            <a:r>
              <a:rPr lang="zh-CN" altLang="en-US" sz="2000">
                <a:latin typeface="华文中宋" panose="02010600040101010101" charset="-122"/>
                <a:ea typeface="华文中宋" panose="02010600040101010101" charset="-122"/>
                <a:cs typeface="华文中宋" panose="02010600040101010101" charset="-122"/>
                <a:sym typeface="+mn-ea"/>
              </a:rPr>
              <a:t>违反</a:t>
            </a:r>
            <a:r>
              <a:rPr lang="zh-CN" sz="2000">
                <a:latin typeface="华文中宋" panose="02010600040101010101" charset="-122"/>
                <a:ea typeface="华文中宋" panose="02010600040101010101" charset="-122"/>
                <a:cs typeface="华文中宋" panose="02010600040101010101" charset="-122"/>
                <a:sym typeface="+mn-ea"/>
              </a:rPr>
              <a:t>幽灵规则</a:t>
            </a:r>
            <a:r>
              <a:rPr lang="en-US" altLang="zh-CN" sz="2000">
                <a:latin typeface="华文中宋" panose="02010600040101010101" charset="-122"/>
                <a:ea typeface="华文中宋" panose="02010600040101010101" charset="-122"/>
                <a:cs typeface="华文中宋" panose="02010600040101010101" charset="-122"/>
                <a:sym typeface="+mn-ea"/>
              </a:rPr>
              <a:t> vs. </a:t>
            </a:r>
            <a:r>
              <a:rPr lang="zh-CN" altLang="en-US" sz="2000">
                <a:latin typeface="华文中宋" panose="02010600040101010101" charset="-122"/>
                <a:ea typeface="华文中宋" panose="02010600040101010101" charset="-122"/>
                <a:cs typeface="华文中宋" panose="02010600040101010101" charset="-122"/>
                <a:sym typeface="+mn-ea"/>
              </a:rPr>
              <a:t>典型犯罪行为</a:t>
            </a:r>
            <a:r>
              <a:rPr lang="en-US" altLang="zh-CN" sz="2000">
                <a:latin typeface="华文中宋" panose="02010600040101010101" charset="-122"/>
                <a:ea typeface="华文中宋" panose="02010600040101010101" charset="-122"/>
                <a:cs typeface="华文中宋" panose="02010600040101010101" charset="-122"/>
                <a:sym typeface="+mn-ea"/>
              </a:rPr>
              <a:t>)</a:t>
            </a:r>
          </a:p>
          <a:p>
            <a:pPr marL="342900" lvl="0" indent="-342900" algn="l" fontAlgn="auto">
              <a:lnSpc>
                <a:spcPct val="150000"/>
              </a:lnSpc>
              <a:buFont typeface="Arial" panose="020B0604020202020204" pitchFamily="34" charset="0"/>
              <a:buChar char="•"/>
            </a:pPr>
            <a:r>
              <a:rPr lang="zh-CN" altLang="en-US" sz="2000">
                <a:solidFill>
                  <a:schemeClr val="tx1"/>
                </a:solidFill>
                <a:latin typeface="华文中宋" panose="02010600040101010101" charset="-122"/>
                <a:ea typeface="华文中宋" panose="02010600040101010101" charset="-122"/>
                <a:cs typeface="华文中宋" panose="02010600040101010101" charset="-122"/>
              </a:rPr>
              <a:t>实验情境与实验</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4a</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相同</a:t>
            </a:r>
          </a:p>
          <a:p>
            <a:pPr marL="342900" indent="-342900" algn="l" fontAlgn="auto">
              <a:lnSpc>
                <a:spcPct val="150000"/>
              </a:lnSpc>
              <a:buFont typeface="Arial" panose="020B0604020202020204" pitchFamily="34" charset="0"/>
              <a:buChar char="•"/>
            </a:pPr>
            <a:endParaRPr lang="en-US" altLang="zh-CN" sz="200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xmlns:p15="http://schemas.microsoft.com/office/powerpoint/2012/main">
    <mc:Choice Requires="p15">
      <p:transition spd="slow" advTm="3000">
        <p15:prstTrans prst="fracture"/>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gyYmY2YjNlOThmOTFhY2QyNzliODE4ODA2M2FkYzIifQ=="/>
  <p:tag name="KSO_WPP_MARK_KEY" val="9b73608e-3407-47ec-aac8-5aa7100ae73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3b1222b-31e4-49d9-b2e7-4dc6f31029b9}"/>
  <p:tag name="TABLE_ENDDRAG_ORIGIN_RECT" val="840*260"/>
  <p:tag name="TABLE_ENDDRAG_RECT" val="63*115*840*26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PPT 单色">
      <a:dk1>
        <a:srgbClr val="000000"/>
      </a:dk1>
      <a:lt1>
        <a:srgbClr val="FFFFFF"/>
      </a:lt1>
      <a:dk2>
        <a:srgbClr val="000000"/>
      </a:dk2>
      <a:lt2>
        <a:srgbClr val="FFFFFF"/>
      </a:lt2>
      <a:accent1>
        <a:srgbClr val="000000"/>
      </a:accent1>
      <a:accent2>
        <a:srgbClr val="3F3F3F"/>
      </a:accent2>
      <a:accent3>
        <a:srgbClr val="7F7F7F"/>
      </a:accent3>
      <a:accent4>
        <a:srgbClr val="A5A5A5"/>
      </a:accent4>
      <a:accent5>
        <a:srgbClr val="BFBFBF"/>
      </a:accent5>
      <a:accent6>
        <a:srgbClr val="D8D8D8"/>
      </a:accent6>
      <a:hlink>
        <a:srgbClr val="7F7F7F"/>
      </a:hlink>
      <a:folHlink>
        <a:srgbClr val="7F7F7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7072"/>
        </a:solidFill>
        <a:ln>
          <a:noFill/>
        </a:ln>
      </a:spPr>
      <a:bodyPr rtlCol="0" anchor="ctr"/>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1346</Words>
  <Application>Microsoft Office PowerPoint</Application>
  <PresentationFormat>宽屏</PresentationFormat>
  <Paragraphs>320</Paragraphs>
  <Slides>43</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微软雅黑</vt:lpstr>
      <vt:lpstr>华文中宋</vt:lpstr>
      <vt:lpstr>Arial</vt:lpstr>
      <vt:lpstr>仿宋</vt:lpstr>
      <vt:lpstr>Calibri</vt:lpstr>
      <vt:lpstr>等线</vt:lpstr>
      <vt:lpstr>Office 主题</vt:lpstr>
      <vt:lpstr>PowerPoint 演示文稿</vt:lpstr>
      <vt:lpstr>成员信息和分工</vt:lpstr>
      <vt:lpstr>研究简介（前言）</vt:lpstr>
      <vt:lpstr>研究简介（实验概览）</vt:lpstr>
      <vt:lpstr>实验4a    </vt:lpstr>
      <vt:lpstr>实验4a    </vt:lpstr>
      <vt:lpstr>实验4a    </vt:lpstr>
      <vt:lpstr>实验4b    </vt:lpstr>
      <vt:lpstr>实验4b    </vt:lpstr>
      <vt:lpstr>实验4b</vt:lpstr>
      <vt:lpstr>Experiment 4b    </vt:lpstr>
      <vt:lpstr>复现思路及流程（4a） </vt:lpstr>
      <vt:lpstr>复现思路及流程（4a） </vt:lpstr>
      <vt:lpstr>复现思路及流程（4a）  </vt:lpstr>
      <vt:lpstr>复现思路及流程（4a）  </vt:lpstr>
      <vt:lpstr>复现思路及流程（4a）  </vt:lpstr>
      <vt:lpstr>复现思路及流程 （4a）</vt:lpstr>
      <vt:lpstr>复现思路及流程 （4a）  </vt:lpstr>
      <vt:lpstr>复现思路及流程 （4a）  </vt:lpstr>
      <vt:lpstr>复现思路及流程 （4a）</vt:lpstr>
      <vt:lpstr>复现思路及流程 （4a） </vt:lpstr>
      <vt:lpstr>复现思路及流程 （4a）</vt:lpstr>
      <vt:lpstr>复现思路及流程 （4a） </vt:lpstr>
      <vt:lpstr>复现思路及流程 （4a） </vt:lpstr>
      <vt:lpstr>复现思路及流程 （4a）  </vt:lpstr>
      <vt:lpstr>复现思路及流程 （4a）  </vt:lpstr>
      <vt:lpstr>复现思路及流程 （4a）  </vt:lpstr>
      <vt:lpstr>复现思路及流程 （4a） </vt:lpstr>
      <vt:lpstr>复现思路及流程 （4a）  </vt:lpstr>
      <vt:lpstr>复现思路及流程（4b） </vt:lpstr>
      <vt:lpstr>复现思路及流程（4b） </vt:lpstr>
      <vt:lpstr>复现思路及流程（4b）  </vt:lpstr>
      <vt:lpstr>复现思路及流程 （4b）</vt:lpstr>
      <vt:lpstr>复现思路及流程 （4b） </vt:lpstr>
      <vt:lpstr>复现思路及流程 （4b）</vt:lpstr>
      <vt:lpstr>复现思路及流程 （4b） </vt:lpstr>
      <vt:lpstr>复现思路及流程 （4b）  </vt:lpstr>
      <vt:lpstr>复现思路及流程 （4b） </vt:lpstr>
      <vt:lpstr>复现思路及流程 （4b） </vt:lpstr>
      <vt:lpstr>复现思路及流程 （4b） </vt:lpstr>
      <vt:lpstr>复现思路及流程 （4b） </vt:lpstr>
      <vt:lpstr>对结果的讨论和结论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极简黑白学术风论文答辩开题报告社会实践PPT模板</dc:title>
  <dc:creator>米果儿设计工作室</dc:creator>
  <cp:lastModifiedBy>l y</cp:lastModifiedBy>
  <cp:revision>305</cp:revision>
  <dcterms:created xsi:type="dcterms:W3CDTF">2016-03-22T10:00:00Z</dcterms:created>
  <dcterms:modified xsi:type="dcterms:W3CDTF">2023-06-19T11:36:32Z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290635E8CF8748DB811DD106F438A405_13</vt:lpwstr>
  </property>
</Properties>
</file>